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5" r:id="rId2"/>
  </p:sldMasterIdLst>
  <p:notesMasterIdLst>
    <p:notesMasterId r:id="rId4"/>
  </p:notesMasterIdLst>
  <p:sldIdLst>
    <p:sldId id="828" r:id="rId3"/>
  </p:sldIdLst>
  <p:sldSz cx="12192000" cy="6858000"/>
  <p:notesSz cx="6797675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2947"/>
    <a:srgbClr val="969696"/>
    <a:srgbClr val="10508A"/>
    <a:srgbClr val="104E53"/>
    <a:srgbClr val="27B774"/>
    <a:srgbClr val="B9C0D8"/>
    <a:srgbClr val="F5E4D0"/>
    <a:srgbClr val="7380B1"/>
    <a:srgbClr val="FFFFFF"/>
    <a:srgbClr val="267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92"/>
  </p:normalViewPr>
  <p:slideViewPr>
    <p:cSldViewPr snapToGrid="0" snapToObjects="1">
      <p:cViewPr varScale="1">
        <p:scale>
          <a:sx n="111" d="100"/>
          <a:sy n="111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C08B1-32C4-2E4E-B55A-5643760162D3}" type="datetimeFigureOut">
              <a:rPr lang="fr-FR" smtClean="0"/>
              <a:t>10/05/2019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871679-BF70-1044-9E2C-E2CA4F3A1D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2384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agrisudouest.com/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AgriSOI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fr.linkedin.com/company/agri-sud-ouest-innovation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hyperlink" Target="https://www.youtube.com/user/AGRIMIPINNOVATION" TargetMode="External"/><Relationship Id="rId4" Type="http://schemas.openxmlformats.org/officeDocument/2006/relationships/hyperlink" Target="https://www.facebook.com/AgriSOI/" TargetMode="External"/><Relationship Id="rId9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u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A2C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90112" y="740053"/>
            <a:ext cx="7073662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0112" y="2588665"/>
            <a:ext cx="7073662" cy="1463932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 dirty="0"/>
              <a:t>Sous-titre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74863" y="6528760"/>
            <a:ext cx="3842274" cy="226714"/>
          </a:xfrm>
          <a:prstGeom prst="rect">
            <a:avLst/>
          </a:prstGeom>
        </p:spPr>
        <p:txBody>
          <a:bodyPr/>
          <a:lstStyle>
            <a:lvl1pPr>
              <a:defRPr sz="1231" b="0">
                <a:solidFill>
                  <a:srgbClr val="3B3838"/>
                </a:solidFill>
              </a:defRPr>
            </a:lvl1pPr>
          </a:lstStyle>
          <a:p>
            <a:r>
              <a:rPr lang="fr-FR" dirty="0"/>
              <a:t>PÔLE DE COMPÉTITIVITÉ AGRICOLE ET AGRO-INDUSTRIEL</a:t>
            </a:r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0" y="5406571"/>
            <a:ext cx="9144000" cy="489404"/>
          </a:xfrm>
        </p:spPr>
        <p:txBody>
          <a:bodyPr>
            <a:normAutofit/>
          </a:bodyPr>
          <a:lstStyle>
            <a:lvl1pPr algn="ctr">
              <a:defRPr sz="1200" baseline="0">
                <a:solidFill>
                  <a:srgbClr val="51514F"/>
                </a:solidFill>
              </a:defRPr>
            </a:lvl1pPr>
          </a:lstStyle>
          <a:p>
            <a:r>
              <a:rPr lang="fr-FR" sz="2215" i="1" dirty="0">
                <a:solidFill>
                  <a:srgbClr val="51514F"/>
                </a:solidFill>
              </a:rPr>
              <a:t>Date et lieu de la présentation</a:t>
            </a:r>
            <a:endParaRPr lang="en-US" sz="2215" i="1" dirty="0">
              <a:solidFill>
                <a:srgbClr val="51514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4957016"/>
            <a:ext cx="12192000" cy="1388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2157" y="5114850"/>
            <a:ext cx="1795699" cy="1023635"/>
          </a:xfrm>
          <a:prstGeom prst="rect">
            <a:avLst/>
          </a:prstGeom>
        </p:spPr>
      </p:pic>
      <p:sp>
        <p:nvSpPr>
          <p:cNvPr id="6" name="ZoneTexte 5"/>
          <p:cNvSpPr txBox="1"/>
          <p:nvPr userDrawn="1"/>
        </p:nvSpPr>
        <p:spPr>
          <a:xfrm>
            <a:off x="2787805" y="-858644"/>
            <a:ext cx="914400" cy="914400"/>
          </a:xfrm>
          <a:prstGeom prst="rect">
            <a:avLst/>
          </a:prstGeom>
        </p:spPr>
        <p:txBody>
          <a:bodyPr wrap="none" rtlCol="0">
            <a:norm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70054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a-Titre et sous-ti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842595"/>
            <a:ext cx="5867057" cy="4054609"/>
          </a:xfrm>
        </p:spPr>
        <p:txBody>
          <a:bodyPr/>
          <a:lstStyle>
            <a:lvl1pPr marL="0" marR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844083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lvl2pPr>
            <a:lvl3pPr marL="1406804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74B3AC"/>
              </a:buClr>
              <a:buSzTx/>
              <a:buFont typeface=".AppleSystemUIFont" charset="-120"/>
              <a:buChar char="-"/>
              <a:tabLst/>
              <a:defRPr/>
            </a:lvl3pPr>
            <a:lvl4pPr marL="1969526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57AAB8"/>
              </a:buClr>
              <a:buSzTx/>
              <a:buFont typeface="Courier New" charset="0"/>
              <a:buChar char="o"/>
              <a:tabLst/>
              <a:defRPr/>
            </a:lvl4pPr>
            <a:lvl5pPr marL="2532248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1092D0"/>
              </a:buClr>
              <a:buSzTx/>
              <a:buFont typeface="Wingdings" charset="2"/>
              <a:buChar char="ü"/>
              <a:tabLst/>
              <a:defRPr/>
            </a:lvl5pPr>
          </a:lstStyle>
          <a:p>
            <a:pPr marL="0" marR="0" lvl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2462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Texte</a:t>
            </a:r>
          </a:p>
          <a:p>
            <a:pPr marL="844083" marR="0" lvl="1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2215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Deuxième niveau</a:t>
            </a:r>
          </a:p>
          <a:p>
            <a:pPr marL="1406804" marR="0" lvl="2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74B3AC"/>
              </a:buClr>
              <a:buSzTx/>
              <a:buFont typeface=".AppleSystemUIFont" charset="-120"/>
              <a:buChar char="-"/>
              <a:tabLst/>
              <a:defRPr/>
            </a:pPr>
            <a:r>
              <a:rPr kumimoji="0" lang="fr-FR" sz="1969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Troisième niveau</a:t>
            </a:r>
          </a:p>
          <a:p>
            <a:pPr marL="1969526" marR="0" lvl="3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57AAB8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fr-FR" sz="1723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Quatrième niveau</a:t>
            </a:r>
          </a:p>
          <a:p>
            <a:pPr marL="2532248" marR="0" lvl="4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1092D0"/>
              </a:buClr>
              <a:buSzTx/>
              <a:buFont typeface="Wingdings" charset="2"/>
              <a:buChar char="ü"/>
              <a:tabLst/>
              <a:defRPr/>
            </a:pPr>
            <a:r>
              <a:rPr kumimoji="0" lang="fr-FR" sz="1723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Cinquième niveau</a:t>
            </a:r>
            <a:endParaRPr kumimoji="0" lang="en-US" sz="1723" b="0" i="0" u="none" strike="noStrike" kern="1200" cap="none" spc="0" normalizeH="0" baseline="0" noProof="0" dirty="0">
              <a:ln>
                <a:noFill/>
              </a:ln>
              <a:solidFill>
                <a:srgbClr val="51514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pour une image  35"/>
          <p:cNvSpPr>
            <a:spLocks noGrp="1"/>
          </p:cNvSpPr>
          <p:nvPr>
            <p:ph type="pic" sz="quarter" idx="10"/>
          </p:nvPr>
        </p:nvSpPr>
        <p:spPr>
          <a:xfrm>
            <a:off x="6573329" y="1842560"/>
            <a:ext cx="5072572" cy="4055003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1"/>
          </p:nvPr>
        </p:nvSpPr>
        <p:spPr>
          <a:xfrm>
            <a:off x="568249" y="1051782"/>
            <a:ext cx="11054404" cy="555343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51514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80412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498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b Double colonne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830990"/>
            <a:ext cx="5222951" cy="4054609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1"/>
          </p:nvPr>
        </p:nvSpPr>
        <p:spPr>
          <a:xfrm>
            <a:off x="568249" y="1051782"/>
            <a:ext cx="11054404" cy="555343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51514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80412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8" name="Content Placeholder 2"/>
          <p:cNvSpPr>
            <a:spLocks noGrp="1"/>
          </p:cNvSpPr>
          <p:nvPr>
            <p:ph idx="12" hasCustomPrompt="1"/>
          </p:nvPr>
        </p:nvSpPr>
        <p:spPr>
          <a:xfrm>
            <a:off x="6223000" y="1830990"/>
            <a:ext cx="5399653" cy="4054609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598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a-Titr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280160"/>
            <a:ext cx="11077104" cy="4617044"/>
          </a:xfrm>
        </p:spPr>
        <p:txBody>
          <a:bodyPr/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1029609"/>
            <a:ext cx="11645353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80412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9262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b-Titr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80412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280160"/>
            <a:ext cx="11077104" cy="4617044"/>
          </a:xfrm>
        </p:spPr>
        <p:txBody>
          <a:bodyPr/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7303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-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78295" y="2513471"/>
            <a:ext cx="5867057" cy="3501719"/>
          </a:xfrm>
        </p:spPr>
        <p:txBody>
          <a:bodyPr>
            <a:normAutofit/>
          </a:bodyPr>
          <a:lstStyle>
            <a:lvl1pPr marL="0" marR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aseline="0"/>
            </a:lvl1pPr>
          </a:lstStyle>
          <a:p>
            <a:pPr lvl="0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, </a:t>
            </a:r>
            <a:r>
              <a:rPr lang="fr-FR" dirty="0" err="1"/>
              <a:t>consectetuer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 </a:t>
            </a:r>
            <a:r>
              <a:rPr lang="fr-FR" dirty="0" err="1"/>
              <a:t>sed</a:t>
            </a:r>
            <a:r>
              <a:rPr lang="fr-FR" dirty="0"/>
              <a:t> diam </a:t>
            </a:r>
            <a:r>
              <a:rPr lang="fr-FR" dirty="0" err="1"/>
              <a:t>nonummy</a:t>
            </a:r>
            <a:r>
              <a:rPr lang="fr-FR" dirty="0"/>
              <a:t> </a:t>
            </a:r>
            <a:r>
              <a:rPr lang="fr-FR" dirty="0" err="1"/>
              <a:t>nibh</a:t>
            </a:r>
            <a:r>
              <a:rPr lang="fr-FR" dirty="0"/>
              <a:t> </a:t>
            </a:r>
            <a:r>
              <a:rPr lang="fr-FR" dirty="0" err="1"/>
              <a:t>euismod</a:t>
            </a:r>
            <a:r>
              <a:rPr lang="fr-FR" dirty="0"/>
              <a:t> </a:t>
            </a:r>
            <a:r>
              <a:rPr lang="fr-FR" dirty="0" err="1"/>
              <a:t>tincidunt</a:t>
            </a:r>
            <a:r>
              <a:rPr lang="fr-FR" dirty="0"/>
              <a:t> ut </a:t>
            </a:r>
            <a:r>
              <a:rPr lang="fr-FR" dirty="0" err="1"/>
              <a:t>loreet</a:t>
            </a:r>
            <a:endParaRPr lang="fr-FR" dirty="0"/>
          </a:p>
          <a:p>
            <a:pPr lvl="0"/>
            <a:endParaRPr lang="fr-FR" dirty="0"/>
          </a:p>
          <a:p>
            <a:pPr marL="0" marR="0" lvl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, </a:t>
            </a:r>
            <a:r>
              <a:rPr lang="fr-FR" dirty="0" err="1"/>
              <a:t>consectetuer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 </a:t>
            </a:r>
            <a:r>
              <a:rPr lang="fr-FR" dirty="0" err="1"/>
              <a:t>sed</a:t>
            </a:r>
            <a:r>
              <a:rPr lang="fr-FR" dirty="0"/>
              <a:t> diam </a:t>
            </a:r>
            <a:r>
              <a:rPr lang="fr-FR" dirty="0" err="1"/>
              <a:t>nonummy</a:t>
            </a:r>
            <a:r>
              <a:rPr lang="fr-FR" dirty="0"/>
              <a:t> </a:t>
            </a:r>
            <a:r>
              <a:rPr lang="fr-FR" dirty="0" err="1"/>
              <a:t>nibh</a:t>
            </a:r>
            <a:r>
              <a:rPr lang="fr-FR" dirty="0"/>
              <a:t> </a:t>
            </a:r>
            <a:r>
              <a:rPr lang="fr-FR" dirty="0" err="1"/>
              <a:t>euismod</a:t>
            </a:r>
            <a:r>
              <a:rPr lang="fr-FR" dirty="0"/>
              <a:t> </a:t>
            </a:r>
            <a:r>
              <a:rPr lang="fr-FR" dirty="0" err="1"/>
              <a:t>tincidunt</a:t>
            </a:r>
            <a:r>
              <a:rPr lang="fr-FR" dirty="0"/>
              <a:t> ut </a:t>
            </a:r>
            <a:r>
              <a:rPr lang="fr-FR" dirty="0" err="1"/>
              <a:t>loreet</a:t>
            </a:r>
            <a:endParaRPr lang="fr-FR" dirty="0"/>
          </a:p>
          <a:p>
            <a:pPr lvl="0"/>
            <a:endParaRPr lang="fr-FR" dirty="0"/>
          </a:p>
        </p:txBody>
      </p:sp>
      <p:sp>
        <p:nvSpPr>
          <p:cNvPr id="17" name="Espace réservé pour une image  16"/>
          <p:cNvSpPr>
            <a:spLocks noGrp="1"/>
          </p:cNvSpPr>
          <p:nvPr>
            <p:ph type="pic" sz="quarter" idx="12"/>
          </p:nvPr>
        </p:nvSpPr>
        <p:spPr>
          <a:xfrm>
            <a:off x="428625" y="534988"/>
            <a:ext cx="5075238" cy="4537344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3" hasCustomPrompt="1"/>
          </p:nvPr>
        </p:nvSpPr>
        <p:spPr>
          <a:xfrm>
            <a:off x="428625" y="5072332"/>
            <a:ext cx="5092700" cy="942706"/>
          </a:xfrm>
          <a:solidFill>
            <a:srgbClr val="9DC43D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20" name="Titre 1"/>
          <p:cNvSpPr>
            <a:spLocks noGrp="1"/>
          </p:cNvSpPr>
          <p:nvPr>
            <p:ph type="title"/>
          </p:nvPr>
        </p:nvSpPr>
        <p:spPr>
          <a:xfrm>
            <a:off x="5778295" y="534988"/>
            <a:ext cx="5867057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1"/>
          </p:nvPr>
        </p:nvSpPr>
        <p:spPr>
          <a:xfrm>
            <a:off x="5778295" y="1331023"/>
            <a:ext cx="5867057" cy="1041759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51514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828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Vide-FdVert">
    <p:bg>
      <p:bgPr>
        <a:solidFill>
          <a:srgbClr val="9DC4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9199576" y="5680483"/>
            <a:ext cx="2635866" cy="1095555"/>
          </a:xfrm>
          <a:prstGeom prst="rect">
            <a:avLst/>
          </a:prstGeom>
          <a:solidFill>
            <a:srgbClr val="9D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 userDrawn="1"/>
        </p:nvSpPr>
        <p:spPr>
          <a:xfrm>
            <a:off x="138399" y="5590789"/>
            <a:ext cx="1656272" cy="1095555"/>
          </a:xfrm>
          <a:prstGeom prst="rect">
            <a:avLst/>
          </a:prstGeom>
          <a:solidFill>
            <a:srgbClr val="9D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745" y="6269289"/>
            <a:ext cx="284400" cy="284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43" y="6269289"/>
            <a:ext cx="284400" cy="2844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8597" y="6269289"/>
            <a:ext cx="284400" cy="2844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894" y="6269289"/>
            <a:ext cx="284400" cy="2844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7" y="5956529"/>
            <a:ext cx="1112936" cy="729815"/>
          </a:xfrm>
          <a:prstGeom prst="rect">
            <a:avLst/>
          </a:prstGeom>
        </p:spPr>
      </p:pic>
      <p:sp>
        <p:nvSpPr>
          <p:cNvPr id="25" name="Rectangle 24"/>
          <p:cNvSpPr/>
          <p:nvPr userDrawn="1"/>
        </p:nvSpPr>
        <p:spPr>
          <a:xfrm>
            <a:off x="410067" y="501759"/>
            <a:ext cx="2635866" cy="1095555"/>
          </a:xfrm>
          <a:prstGeom prst="rect">
            <a:avLst/>
          </a:prstGeom>
          <a:solidFill>
            <a:srgbClr val="9D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Titre 2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1474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a-Vide-FdGris">
    <p:bg>
      <p:bgPr>
        <a:solidFill>
          <a:schemeClr val="accent3">
            <a:lumMod val="20000"/>
            <a:lumOff val="80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44323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b-Vide-Fd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280160"/>
            <a:ext cx="11077104" cy="4617044"/>
          </a:xfrm>
        </p:spPr>
        <p:txBody>
          <a:bodyPr/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7839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a-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1630446" y="26356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2" name="Рисунок 3"/>
          <p:cNvSpPr>
            <a:spLocks noGrp="1"/>
          </p:cNvSpPr>
          <p:nvPr>
            <p:ph type="pic" sz="quarter" idx="11"/>
          </p:nvPr>
        </p:nvSpPr>
        <p:spPr>
          <a:xfrm>
            <a:off x="3482106" y="26356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3" name="Рисунок 3"/>
          <p:cNvSpPr>
            <a:spLocks noGrp="1"/>
          </p:cNvSpPr>
          <p:nvPr>
            <p:ph type="pic" sz="quarter" idx="12"/>
          </p:nvPr>
        </p:nvSpPr>
        <p:spPr>
          <a:xfrm>
            <a:off x="5333766" y="2629040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4" name="Рисунок 3"/>
          <p:cNvSpPr>
            <a:spLocks noGrp="1"/>
          </p:cNvSpPr>
          <p:nvPr>
            <p:ph type="pic" sz="quarter" idx="13"/>
          </p:nvPr>
        </p:nvSpPr>
        <p:spPr>
          <a:xfrm>
            <a:off x="9037086" y="2629040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Рисунок 3"/>
          <p:cNvSpPr>
            <a:spLocks noGrp="1"/>
          </p:cNvSpPr>
          <p:nvPr>
            <p:ph type="pic" sz="quarter" idx="14"/>
          </p:nvPr>
        </p:nvSpPr>
        <p:spPr>
          <a:xfrm>
            <a:off x="7185425" y="2629040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815916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b-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1630446" y="1768368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2" name="Рисунок 3"/>
          <p:cNvSpPr>
            <a:spLocks noGrp="1"/>
          </p:cNvSpPr>
          <p:nvPr>
            <p:ph type="pic" sz="quarter" idx="11"/>
          </p:nvPr>
        </p:nvSpPr>
        <p:spPr>
          <a:xfrm>
            <a:off x="3482106" y="1768368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3" name="Рисунок 3"/>
          <p:cNvSpPr>
            <a:spLocks noGrp="1"/>
          </p:cNvSpPr>
          <p:nvPr>
            <p:ph type="pic" sz="quarter" idx="12"/>
          </p:nvPr>
        </p:nvSpPr>
        <p:spPr>
          <a:xfrm>
            <a:off x="5333766" y="1768368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4" name="Рисунок 3"/>
          <p:cNvSpPr>
            <a:spLocks noGrp="1"/>
          </p:cNvSpPr>
          <p:nvPr>
            <p:ph type="pic" sz="quarter" idx="13"/>
          </p:nvPr>
        </p:nvSpPr>
        <p:spPr>
          <a:xfrm>
            <a:off x="9037086" y="1768368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Рисунок 3"/>
          <p:cNvSpPr>
            <a:spLocks noGrp="1"/>
          </p:cNvSpPr>
          <p:nvPr>
            <p:ph type="pic" sz="quarter" idx="14"/>
          </p:nvPr>
        </p:nvSpPr>
        <p:spPr>
          <a:xfrm>
            <a:off x="7185425" y="1768368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6" name="Рисунок 3"/>
          <p:cNvSpPr>
            <a:spLocks noGrp="1"/>
          </p:cNvSpPr>
          <p:nvPr>
            <p:ph type="pic" sz="quarter" idx="15"/>
          </p:nvPr>
        </p:nvSpPr>
        <p:spPr>
          <a:xfrm>
            <a:off x="1630446" y="3589873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7" name="Рисунок 3"/>
          <p:cNvSpPr>
            <a:spLocks noGrp="1"/>
          </p:cNvSpPr>
          <p:nvPr>
            <p:ph type="pic" sz="quarter" idx="16"/>
          </p:nvPr>
        </p:nvSpPr>
        <p:spPr>
          <a:xfrm>
            <a:off x="3482106" y="3589873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8" name="Рисунок 3"/>
          <p:cNvSpPr>
            <a:spLocks noGrp="1"/>
          </p:cNvSpPr>
          <p:nvPr>
            <p:ph type="pic" sz="quarter" idx="17"/>
          </p:nvPr>
        </p:nvSpPr>
        <p:spPr>
          <a:xfrm>
            <a:off x="5333766" y="3589873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9" name="Рисунок 3"/>
          <p:cNvSpPr>
            <a:spLocks noGrp="1"/>
          </p:cNvSpPr>
          <p:nvPr>
            <p:ph type="pic" sz="quarter" idx="18"/>
          </p:nvPr>
        </p:nvSpPr>
        <p:spPr>
          <a:xfrm>
            <a:off x="9037086" y="3589873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0" name="Рисунок 3"/>
          <p:cNvSpPr>
            <a:spLocks noGrp="1"/>
          </p:cNvSpPr>
          <p:nvPr>
            <p:ph type="pic" sz="quarter" idx="19"/>
          </p:nvPr>
        </p:nvSpPr>
        <p:spPr>
          <a:xfrm>
            <a:off x="7185425" y="3589873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80477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A2C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166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VideTrait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5" y="356266"/>
            <a:ext cx="1074461" cy="61249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6459998"/>
            <a:ext cx="12192000" cy="414000"/>
          </a:xfrm>
          <a:prstGeom prst="rect">
            <a:avLst/>
          </a:prstGeom>
          <a:solidFill>
            <a:srgbClr val="9D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08746" y="6528760"/>
            <a:ext cx="5124890" cy="226714"/>
          </a:xfrm>
          <a:prstGeom prst="rect">
            <a:avLst/>
          </a:prstGeom>
        </p:spPr>
        <p:txBody>
          <a:bodyPr/>
          <a:lstStyle>
            <a:lvl1pPr>
              <a:defRPr sz="1231" b="0">
                <a:solidFill>
                  <a:schemeClr val="bg1"/>
                </a:solidFill>
              </a:defRPr>
            </a:lvl1pPr>
          </a:lstStyle>
          <a:p>
            <a:pPr algn="ctr"/>
            <a:r>
              <a:rPr lang="fr-FR" dirty="0"/>
              <a:t>PÔLE DE COMPÉTITIVITÉ AGRICOLE, AGROALIMENTAIRE ET AGRO-INDUSTRIEL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280160"/>
            <a:ext cx="11077104" cy="4617044"/>
          </a:xfrm>
        </p:spPr>
        <p:txBody>
          <a:bodyPr/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1743739" y="365126"/>
            <a:ext cx="9904921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043491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a-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2980425"/>
            <a:ext cx="9144000" cy="1041759"/>
          </a:xfrm>
        </p:spPr>
        <p:txBody>
          <a:bodyPr>
            <a:normAutofit/>
          </a:bodyPr>
          <a:lstStyle>
            <a:lvl1pPr marL="0" indent="0" algn="ctr">
              <a:buNone/>
              <a:defRPr sz="3000"/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 dirty="0"/>
              <a:t>Si nécessaire ajouter : Avez-vous des questions ?</a:t>
            </a:r>
            <a:endParaRPr lang="en-US" dirty="0"/>
          </a:p>
        </p:txBody>
      </p:sp>
      <p:sp>
        <p:nvSpPr>
          <p:cNvPr id="10" name="ZoneTexte 9"/>
          <p:cNvSpPr txBox="1"/>
          <p:nvPr userDrawn="1"/>
        </p:nvSpPr>
        <p:spPr>
          <a:xfrm>
            <a:off x="1524001" y="4550329"/>
            <a:ext cx="9143999" cy="43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215" b="1" i="0" dirty="0">
                <a:solidFill>
                  <a:srgbClr val="9DC43D"/>
                </a:solidFill>
              </a:rPr>
              <a:t>www.agrisudouest.com</a:t>
            </a:r>
          </a:p>
        </p:txBody>
      </p:sp>
      <p:sp>
        <p:nvSpPr>
          <p:cNvPr id="11" name="ZoneTexte 10"/>
          <p:cNvSpPr txBox="1"/>
          <p:nvPr userDrawn="1"/>
        </p:nvSpPr>
        <p:spPr>
          <a:xfrm>
            <a:off x="914400" y="2108178"/>
            <a:ext cx="10363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b="1" dirty="0">
                <a:solidFill>
                  <a:srgbClr val="51514F"/>
                </a:solidFill>
                <a:latin typeface="+mj-lt"/>
              </a:rPr>
              <a:t>Merci pour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851093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b-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9398924" y="5676843"/>
            <a:ext cx="2419265" cy="11731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 userDrawn="1"/>
        </p:nvSpPr>
        <p:spPr>
          <a:xfrm>
            <a:off x="0" y="5670252"/>
            <a:ext cx="1811547" cy="11731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78" y="3505416"/>
            <a:ext cx="3733542" cy="90045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 rot="10800000">
            <a:off x="-1252" y="6069104"/>
            <a:ext cx="12193252" cy="4445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rgbClr val="E7E8E6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215"/>
          </a:p>
        </p:txBody>
      </p:sp>
      <p:sp>
        <p:nvSpPr>
          <p:cNvPr id="7" name="Rectangle 6"/>
          <p:cNvSpPr/>
          <p:nvPr userDrawn="1"/>
        </p:nvSpPr>
        <p:spPr>
          <a:xfrm>
            <a:off x="2" y="4120613"/>
            <a:ext cx="12191999" cy="4445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rgbClr val="E7E8E6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215"/>
          </a:p>
        </p:txBody>
      </p:sp>
      <p:sp>
        <p:nvSpPr>
          <p:cNvPr id="20" name="ZoneTexte 19"/>
          <p:cNvSpPr txBox="1"/>
          <p:nvPr userDrawn="1"/>
        </p:nvSpPr>
        <p:spPr>
          <a:xfrm>
            <a:off x="1507450" y="2979927"/>
            <a:ext cx="9143999" cy="395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9" b="1" i="0" dirty="0">
                <a:solidFill>
                  <a:srgbClr val="9DC43D"/>
                </a:solidFill>
              </a:rPr>
              <a:t>www.agrisudouest.com</a:t>
            </a: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803" y="836599"/>
            <a:ext cx="2079934" cy="1185662"/>
          </a:xfrm>
          <a:prstGeom prst="rect">
            <a:avLst/>
          </a:prstGeom>
        </p:spPr>
      </p:pic>
      <p:pic>
        <p:nvPicPr>
          <p:cNvPr id="14" name="Image 13">
            <a:hlinkClick r:id="rId4"/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527" y="2506307"/>
            <a:ext cx="424038" cy="424038"/>
          </a:xfrm>
          <a:prstGeom prst="rect">
            <a:avLst/>
          </a:prstGeom>
        </p:spPr>
      </p:pic>
      <p:pic>
        <p:nvPicPr>
          <p:cNvPr id="15" name="Image 14">
            <a:hlinkClick r:id="rId6"/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733" y="2506307"/>
            <a:ext cx="424038" cy="424038"/>
          </a:xfrm>
          <a:prstGeom prst="rect">
            <a:avLst/>
          </a:prstGeom>
        </p:spPr>
      </p:pic>
      <p:pic>
        <p:nvPicPr>
          <p:cNvPr id="16" name="Image 15">
            <a:hlinkClick r:id="rId8"/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321" y="2506307"/>
            <a:ext cx="424038" cy="424038"/>
          </a:xfrm>
          <a:prstGeom prst="rect">
            <a:avLst/>
          </a:prstGeom>
        </p:spPr>
      </p:pic>
      <p:pic>
        <p:nvPicPr>
          <p:cNvPr id="17" name="Image 16">
            <a:hlinkClick r:id="rId10"/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940" y="2506307"/>
            <a:ext cx="424038" cy="42403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345" y="4848936"/>
            <a:ext cx="8798856" cy="103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326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1630446" y="1371554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2" name="Рисунок 3"/>
          <p:cNvSpPr>
            <a:spLocks noGrp="1"/>
          </p:cNvSpPr>
          <p:nvPr>
            <p:ph type="pic" sz="quarter" idx="11"/>
          </p:nvPr>
        </p:nvSpPr>
        <p:spPr>
          <a:xfrm>
            <a:off x="3482106" y="1371554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3" name="Рисунок 3"/>
          <p:cNvSpPr>
            <a:spLocks noGrp="1"/>
          </p:cNvSpPr>
          <p:nvPr>
            <p:ph type="pic" sz="quarter" idx="12"/>
          </p:nvPr>
        </p:nvSpPr>
        <p:spPr>
          <a:xfrm>
            <a:off x="5333766" y="1371554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4" name="Рисунок 3"/>
          <p:cNvSpPr>
            <a:spLocks noGrp="1"/>
          </p:cNvSpPr>
          <p:nvPr>
            <p:ph type="pic" sz="quarter" idx="13"/>
          </p:nvPr>
        </p:nvSpPr>
        <p:spPr>
          <a:xfrm>
            <a:off x="9037086" y="1371554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Рисунок 3"/>
          <p:cNvSpPr>
            <a:spLocks noGrp="1"/>
          </p:cNvSpPr>
          <p:nvPr>
            <p:ph type="pic" sz="quarter" idx="14"/>
          </p:nvPr>
        </p:nvSpPr>
        <p:spPr>
          <a:xfrm>
            <a:off x="7185425" y="1371554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6" name="Рисунок 3"/>
          <p:cNvSpPr>
            <a:spLocks noGrp="1"/>
          </p:cNvSpPr>
          <p:nvPr>
            <p:ph type="pic" sz="quarter" idx="15"/>
          </p:nvPr>
        </p:nvSpPr>
        <p:spPr>
          <a:xfrm>
            <a:off x="1630446" y="319305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7" name="Рисунок 3"/>
          <p:cNvSpPr>
            <a:spLocks noGrp="1"/>
          </p:cNvSpPr>
          <p:nvPr>
            <p:ph type="pic" sz="quarter" idx="16"/>
          </p:nvPr>
        </p:nvSpPr>
        <p:spPr>
          <a:xfrm>
            <a:off x="3482106" y="319305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8" name="Рисунок 3"/>
          <p:cNvSpPr>
            <a:spLocks noGrp="1"/>
          </p:cNvSpPr>
          <p:nvPr>
            <p:ph type="pic" sz="quarter" idx="17"/>
          </p:nvPr>
        </p:nvSpPr>
        <p:spPr>
          <a:xfrm>
            <a:off x="5333766" y="319305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9" name="Рисунок 3"/>
          <p:cNvSpPr>
            <a:spLocks noGrp="1"/>
          </p:cNvSpPr>
          <p:nvPr>
            <p:ph type="pic" sz="quarter" idx="18"/>
          </p:nvPr>
        </p:nvSpPr>
        <p:spPr>
          <a:xfrm>
            <a:off x="9037086" y="319305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0" name="Рисунок 3"/>
          <p:cNvSpPr>
            <a:spLocks noGrp="1"/>
          </p:cNvSpPr>
          <p:nvPr>
            <p:ph type="pic" sz="quarter" idx="19"/>
          </p:nvPr>
        </p:nvSpPr>
        <p:spPr>
          <a:xfrm>
            <a:off x="7185425" y="319305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2078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1630446" y="20769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2" name="Рисунок 3"/>
          <p:cNvSpPr>
            <a:spLocks noGrp="1"/>
          </p:cNvSpPr>
          <p:nvPr>
            <p:ph type="pic" sz="quarter" idx="11"/>
          </p:nvPr>
        </p:nvSpPr>
        <p:spPr>
          <a:xfrm>
            <a:off x="3482106" y="20769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3" name="Рисунок 3"/>
          <p:cNvSpPr>
            <a:spLocks noGrp="1"/>
          </p:cNvSpPr>
          <p:nvPr>
            <p:ph type="pic" sz="quarter" idx="12"/>
          </p:nvPr>
        </p:nvSpPr>
        <p:spPr>
          <a:xfrm>
            <a:off x="5333766" y="20769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4" name="Рисунок 3"/>
          <p:cNvSpPr>
            <a:spLocks noGrp="1"/>
          </p:cNvSpPr>
          <p:nvPr>
            <p:ph type="pic" sz="quarter" idx="13"/>
          </p:nvPr>
        </p:nvSpPr>
        <p:spPr>
          <a:xfrm>
            <a:off x="9037086" y="20769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35" name="Рисунок 3"/>
          <p:cNvSpPr>
            <a:spLocks noGrp="1"/>
          </p:cNvSpPr>
          <p:nvPr>
            <p:ph type="pic" sz="quarter" idx="14"/>
          </p:nvPr>
        </p:nvSpPr>
        <p:spPr>
          <a:xfrm>
            <a:off x="7185425" y="2076949"/>
            <a:ext cx="1580356" cy="158035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7410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092C8ABD-C0CD-4A11-B0F9-DC4977EB0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267" t="7165" r="7586" b="4873"/>
          <a:stretch/>
        </p:blipFill>
        <p:spPr>
          <a:xfrm>
            <a:off x="0" y="-324465"/>
            <a:ext cx="12192000" cy="718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75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gne">
            <a:extLst>
              <a:ext uri="{FF2B5EF4-FFF2-40B4-BE49-F238E27FC236}">
                <a16:creationId xmlns:a16="http://schemas.microsoft.com/office/drawing/2014/main" id="{CD1150BF-1562-493F-9380-B575CE131A18}"/>
              </a:ext>
            </a:extLst>
          </p:cNvPr>
          <p:cNvSpPr/>
          <p:nvPr userDrawn="1"/>
        </p:nvSpPr>
        <p:spPr>
          <a:xfrm flipV="1">
            <a:off x="11780789" y="5483751"/>
            <a:ext cx="1" cy="1261886"/>
          </a:xfrm>
          <a:prstGeom prst="line">
            <a:avLst/>
          </a:prstGeom>
          <a:ln w="3175">
            <a:solidFill>
              <a:srgbClr val="DDDFE4"/>
            </a:solidFill>
            <a:miter lim="400000"/>
          </a:ln>
        </p:spPr>
        <p:txBody>
          <a:bodyPr lIns="38238" tIns="38238" rIns="38238" bIns="38238" anchor="ctr"/>
          <a:lstStyle/>
          <a:p>
            <a:pPr marL="0" marR="0" lvl="0" indent="0" algn="ctr" defTabSz="117904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kumimoji="0" sz="2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sym typeface="Helvetica Neue Medium"/>
            </a:endParaRPr>
          </a:p>
        </p:txBody>
      </p:sp>
      <p:sp>
        <p:nvSpPr>
          <p:cNvPr id="12" name="Ligne">
            <a:extLst>
              <a:ext uri="{FF2B5EF4-FFF2-40B4-BE49-F238E27FC236}">
                <a16:creationId xmlns:a16="http://schemas.microsoft.com/office/drawing/2014/main" id="{B909A597-E48D-4333-92C2-AF847DFD1CEF}"/>
              </a:ext>
            </a:extLst>
          </p:cNvPr>
          <p:cNvSpPr/>
          <p:nvPr userDrawn="1"/>
        </p:nvSpPr>
        <p:spPr>
          <a:xfrm>
            <a:off x="10778935" y="6460802"/>
            <a:ext cx="1261886" cy="1"/>
          </a:xfrm>
          <a:prstGeom prst="line">
            <a:avLst/>
          </a:prstGeom>
          <a:ln w="3175">
            <a:solidFill>
              <a:srgbClr val="DDDFE4"/>
            </a:solidFill>
            <a:miter lim="400000"/>
          </a:ln>
        </p:spPr>
        <p:txBody>
          <a:bodyPr lIns="38238" tIns="38238" rIns="38238" bIns="38238" anchor="ctr"/>
          <a:lstStyle/>
          <a:p>
            <a:pPr marL="0" marR="0" lvl="0" indent="0" algn="ctr" defTabSz="117904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kumimoji="0" sz="2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702545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93A9E982-422A-41AB-8A17-8231DDE75D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94" y="1543371"/>
            <a:ext cx="11538813" cy="4909596"/>
          </a:xfrm>
        </p:spPr>
        <p:txBody>
          <a:bodyPr/>
          <a:lstStyle>
            <a:lvl1pPr marL="0" indent="0">
              <a:lnSpc>
                <a:spcPct val="100000"/>
              </a:lnSpc>
              <a:buFont typeface="Wingdings 3" panose="05040102010807070707" pitchFamily="18" charset="2"/>
              <a:buNone/>
              <a:defRPr sz="2400" b="1">
                <a:solidFill>
                  <a:srgbClr val="5C677E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defRPr sz="1600" b="0">
                <a:solidFill>
                  <a:srgbClr val="165CA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361950" indent="-176213">
              <a:lnSpc>
                <a:spcPct val="100000"/>
              </a:lnSpc>
              <a:buSzPct val="60000"/>
              <a:buFont typeface="Wingdings" panose="05000000000000000000" pitchFamily="2" charset="2"/>
              <a:buChar char=""/>
              <a:defRPr lang="fr-FR" sz="1600" kern="1200" dirty="0">
                <a:solidFill>
                  <a:srgbClr val="165CA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714375" indent="-176213">
              <a:lnSpc>
                <a:spcPct val="100000"/>
              </a:lnSpc>
              <a:defRPr lang="fr-FR" sz="1600" kern="1200" dirty="0">
                <a:solidFill>
                  <a:srgbClr val="165CA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168400" indent="-176213">
              <a:lnSpc>
                <a:spcPct val="100000"/>
              </a:lnSpc>
              <a:defRPr sz="1600">
                <a:solidFill>
                  <a:srgbClr val="165CA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marL="530225" lvl="1" indent="-1762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50000"/>
              <a:buFont typeface="Wingdings" panose="05000000000000000000" pitchFamily="2" charset="2"/>
              <a:buChar char=""/>
            </a:pPr>
            <a:r>
              <a:rPr lang="fr-FR" dirty="0"/>
              <a:t>Quatrième niveau</a:t>
            </a:r>
          </a:p>
          <a:p>
            <a:pPr marL="815975" lvl="2" indent="-1762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fr-FR" dirty="0"/>
              <a:t>Cinquième niveau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FECFB6C-F138-4D24-A67B-5AD3DA8871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39" b="75678"/>
          <a:stretch/>
        </p:blipFill>
        <p:spPr>
          <a:xfrm>
            <a:off x="-16841" y="0"/>
            <a:ext cx="12225683" cy="940573"/>
          </a:xfrm>
          <a:prstGeom prst="rect">
            <a:avLst/>
          </a:prstGeom>
        </p:spPr>
      </p:pic>
      <p:sp>
        <p:nvSpPr>
          <p:cNvPr id="10" name=".">
            <a:extLst>
              <a:ext uri="{FF2B5EF4-FFF2-40B4-BE49-F238E27FC236}">
                <a16:creationId xmlns:a16="http://schemas.microsoft.com/office/drawing/2014/main" id="{AAA14486-BC03-4AAE-B5FD-8D37B3A11A97}"/>
              </a:ext>
            </a:extLst>
          </p:cNvPr>
          <p:cNvSpPr txBox="1">
            <a:spLocks/>
          </p:cNvSpPr>
          <p:nvPr userDrawn="1"/>
        </p:nvSpPr>
        <p:spPr>
          <a:xfrm>
            <a:off x="11729975" y="6452971"/>
            <a:ext cx="348131" cy="2926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238" tIns="38238" rIns="38238" bIns="3823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600" b="0" i="0" u="none" strike="noStrike" cap="none" spc="0" normalizeH="0" baseline="0">
                <a:ln>
                  <a:noFill/>
                </a:ln>
                <a:solidFill>
                  <a:srgbClr val="4A536B"/>
                </a:solidFill>
                <a:effectLst/>
                <a:uFillTx/>
                <a:latin typeface="+mj-lt"/>
                <a:ea typeface="+mj-ea"/>
                <a:cs typeface="+mj-cs"/>
                <a:sym typeface="Source Sans Pro"/>
              </a:defRPr>
            </a:lvl1pPr>
            <a:lvl2pPr marL="0" marR="0" indent="2286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117904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marR="0" lvl="0" indent="0" algn="ctr" defTabSz="117904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fr-FR" sz="1400" b="0" i="0" u="none" strike="noStrike" kern="0" cap="none" spc="0" normalizeH="0" baseline="0" noProof="0" smtClean="0">
                <a:ln>
                  <a:noFill/>
                </a:ln>
                <a:solidFill>
                  <a:srgbClr val="4A536B"/>
                </a:solidFill>
                <a:effectLst/>
                <a:uLnTx/>
                <a:uFillTx/>
                <a:latin typeface="Source Sans Pro"/>
                <a:ea typeface="Source Sans Pro"/>
                <a:sym typeface="Source Sans Pro"/>
              </a:rPr>
              <a:pPr marL="0" marR="0" lvl="0" indent="0" algn="ctr" defTabSz="117904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‹N°›</a:t>
            </a:fld>
            <a:endParaRPr kumimoji="0" lang="fr-FR" sz="1400" b="0" i="0" u="none" strike="noStrike" kern="0" cap="none" spc="0" normalizeH="0" baseline="0" noProof="0" dirty="0">
              <a:ln>
                <a:noFill/>
              </a:ln>
              <a:solidFill>
                <a:srgbClr val="4A536B"/>
              </a:solidFill>
              <a:effectLst/>
              <a:uLnTx/>
              <a:uFillTx/>
              <a:latin typeface="Source Sans Pro"/>
              <a:ea typeface="Source Sans Pro"/>
              <a:sym typeface="Source Sans Pro"/>
            </a:endParaRPr>
          </a:p>
        </p:txBody>
      </p:sp>
      <p:pic>
        <p:nvPicPr>
          <p:cNvPr id="11" name="LOGO.png" descr="LOGO.png">
            <a:extLst>
              <a:ext uri="{FF2B5EF4-FFF2-40B4-BE49-F238E27FC236}">
                <a16:creationId xmlns:a16="http://schemas.microsoft.com/office/drawing/2014/main" id="{92016497-6007-450C-BEC1-0CDEEE22C6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 rot="16200000">
            <a:off x="11386582" y="5803986"/>
            <a:ext cx="1034917" cy="209246"/>
          </a:xfrm>
          <a:prstGeom prst="rect">
            <a:avLst/>
          </a:prstGeom>
          <a:ln w="3175">
            <a:miter lim="400000"/>
          </a:ln>
        </p:spPr>
      </p:pic>
      <p:sp>
        <p:nvSpPr>
          <p:cNvPr id="12" name="Ligne">
            <a:extLst>
              <a:ext uri="{FF2B5EF4-FFF2-40B4-BE49-F238E27FC236}">
                <a16:creationId xmlns:a16="http://schemas.microsoft.com/office/drawing/2014/main" id="{22D5D2C5-0B80-4795-AAD3-348A9CA0F94D}"/>
              </a:ext>
            </a:extLst>
          </p:cNvPr>
          <p:cNvSpPr/>
          <p:nvPr userDrawn="1"/>
        </p:nvSpPr>
        <p:spPr>
          <a:xfrm flipV="1">
            <a:off x="11780789" y="5483751"/>
            <a:ext cx="1" cy="1261886"/>
          </a:xfrm>
          <a:prstGeom prst="line">
            <a:avLst/>
          </a:prstGeom>
          <a:ln w="3175">
            <a:solidFill>
              <a:srgbClr val="DDDFE4"/>
            </a:solidFill>
            <a:miter lim="400000"/>
          </a:ln>
        </p:spPr>
        <p:txBody>
          <a:bodyPr lIns="38238" tIns="38238" rIns="38238" bIns="38238" anchor="ctr"/>
          <a:lstStyle/>
          <a:p>
            <a:pPr marL="0" marR="0" lvl="0" indent="0" algn="ctr" defTabSz="117904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kumimoji="0" sz="2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sym typeface="Helvetica Neue Medium"/>
            </a:endParaRPr>
          </a:p>
        </p:txBody>
      </p:sp>
      <p:grpSp>
        <p:nvGrpSpPr>
          <p:cNvPr id="17" name="Grouper">
            <a:extLst>
              <a:ext uri="{FF2B5EF4-FFF2-40B4-BE49-F238E27FC236}">
                <a16:creationId xmlns:a16="http://schemas.microsoft.com/office/drawing/2014/main" id="{005F8627-1D03-43BA-AA28-2D82E404E00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26594" y="652573"/>
            <a:ext cx="5537996" cy="576000"/>
            <a:chOff x="0" y="0"/>
            <a:chExt cx="16613993" cy="1818332"/>
          </a:xfrm>
        </p:grpSpPr>
        <p:sp>
          <p:nvSpPr>
            <p:cNvPr id="18" name="Rectangle">
              <a:extLst>
                <a:ext uri="{FF2B5EF4-FFF2-40B4-BE49-F238E27FC236}">
                  <a16:creationId xmlns:a16="http://schemas.microsoft.com/office/drawing/2014/main" id="{24CBDF41-F396-4B23-AAA4-9D4A46DC5889}"/>
                </a:ext>
              </a:extLst>
            </p:cNvPr>
            <p:cNvSpPr/>
            <p:nvPr/>
          </p:nvSpPr>
          <p:spPr>
            <a:xfrm>
              <a:off x="0" y="0"/>
              <a:ext cx="12229999" cy="1818332"/>
            </a:xfrm>
            <a:prstGeom prst="rect">
              <a:avLst/>
            </a:prstGeom>
            <a:solidFill>
              <a:srgbClr val="DDDFE4"/>
            </a:solidFill>
            <a:ln w="3175" cap="flat">
              <a:noFill/>
              <a:miter lim="400000"/>
            </a:ln>
            <a:effectLst/>
          </p:spPr>
          <p:txBody>
            <a:bodyPr wrap="square" lIns="38238" tIns="38238" rIns="38238" bIns="38238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" name="Rectangle">
              <a:extLst>
                <a:ext uri="{FF2B5EF4-FFF2-40B4-BE49-F238E27FC236}">
                  <a16:creationId xmlns:a16="http://schemas.microsoft.com/office/drawing/2014/main" id="{5091B57A-5D55-4B64-94BD-751FF36027FF}"/>
                </a:ext>
              </a:extLst>
            </p:cNvPr>
            <p:cNvSpPr/>
            <p:nvPr/>
          </p:nvSpPr>
          <p:spPr>
            <a:xfrm>
              <a:off x="858812" y="0"/>
              <a:ext cx="15755181" cy="1818332"/>
            </a:xfrm>
            <a:prstGeom prst="rect">
              <a:avLst/>
            </a:prstGeom>
            <a:solidFill>
              <a:srgbClr val="165CA1"/>
            </a:solidFill>
            <a:ln w="3175" cap="flat">
              <a:noFill/>
              <a:miter lim="400000"/>
            </a:ln>
            <a:effectLst/>
          </p:spPr>
          <p:txBody>
            <a:bodyPr wrap="square" lIns="38238" tIns="38238" rIns="38238" bIns="38238" numCol="1" anchor="ctr">
              <a:noAutofit/>
            </a:bodyPr>
            <a:lstStyle/>
            <a:p>
              <a:pPr>
                <a:defRPr sz="26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727AD173-98E0-4586-AFED-B4A787B0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515" y="602798"/>
            <a:ext cx="8876435" cy="720000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30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5" name="Ligne">
            <a:extLst>
              <a:ext uri="{FF2B5EF4-FFF2-40B4-BE49-F238E27FC236}">
                <a16:creationId xmlns:a16="http://schemas.microsoft.com/office/drawing/2014/main" id="{CD56E9F0-B20A-4D48-BC4D-B6676933D072}"/>
              </a:ext>
            </a:extLst>
          </p:cNvPr>
          <p:cNvSpPr/>
          <p:nvPr userDrawn="1"/>
        </p:nvSpPr>
        <p:spPr>
          <a:xfrm>
            <a:off x="10778935" y="6460802"/>
            <a:ext cx="1261886" cy="1"/>
          </a:xfrm>
          <a:prstGeom prst="line">
            <a:avLst/>
          </a:prstGeom>
          <a:ln w="3175">
            <a:solidFill>
              <a:srgbClr val="DDDFE4"/>
            </a:solidFill>
            <a:miter lim="400000"/>
          </a:ln>
        </p:spPr>
        <p:txBody>
          <a:bodyPr lIns="38238" tIns="38238" rIns="38238" bIns="38238" anchor="ctr"/>
          <a:lstStyle/>
          <a:p>
            <a:pPr marL="0" marR="0" lvl="0" indent="0" algn="ctr" defTabSz="117904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kumimoji="0" sz="2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716294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94CCC0-941B-4525-9DF1-AC1B32D7A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599EBA9-0172-4777-AE90-9BCCFE962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A3BF08-E525-43B8-988F-BAC39DAD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E1037B-243C-4C83-85FF-C5F99237F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D1BE5F-5839-4337-A476-3ABD62FD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67333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99CA8-6BB9-491B-988D-17F831F87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9AFD7D-9798-451D-BD93-84079AF6A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1B82F1C-5034-4C1D-B7F2-43A08A607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B21637-3B9D-496C-8DCA-2CEB4987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D424B2-ABCC-4453-A41A-57AA6015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1C2177-63CE-4503-AB0D-86A8BC73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02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a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96C2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5800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D798C2-3D25-45A7-A529-F9EEA15B2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4D4247-5FF9-4BF9-8F19-9820A1D8F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A2024-FAD6-4432-9B80-9D36182F0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0639336-5024-4A00-8AD5-93007B7140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C4D9EED-E900-4D52-AF08-53E9E195A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C4E8C1E-7453-4539-9E6D-89AA7423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04E079E-756C-4F86-A8E9-F3EEAD53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FD0E580-131D-4FCA-BC7C-F374B6138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6349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409CA8-0E43-47A0-923B-F757B2FB6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E174949-4D72-473B-9C47-A99F6CF3F5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BD4007A-CFB5-49CA-ACF8-ADF6AEA87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8F6EEF3-0D1D-41F2-8761-0BB0AC9D3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00631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470D2A5-1924-4F95-A227-EBBC2FBA35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06CEB57-14DA-4C0D-8AEB-1D8A6257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7E9FA1-C004-4879-8459-8662CD31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15892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7FC760-71EF-499F-B520-1B020BC1E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804E6E-9B4B-4417-97C0-472636687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E6A54D-24EF-40FC-A156-CF109FB1F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CDC9EA9-57BA-42BF-B7F5-D833F97FD1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C63BFC-4E2D-45E2-98E0-B27AF06D9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C1A8EE-E93C-4117-9A51-E6E90EA4D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5677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9A6807-759B-4528-82BA-D883594DD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65FD9A0-CE79-489D-9E19-EC114C0190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DF3E62D-E30C-4A6F-9345-2C1FFFE55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006B5E6-39C8-4BAE-98F0-90D23DC1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A0B4AC-0AEC-4701-BA5F-41C9EFB79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6F4C206-AA28-497D-B9ED-50AD57707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90773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E029F-0512-4A13-876D-33B4E3D21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7DFAD9-DF6F-4C92-9AF8-17A8D76F0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EF756A-EB30-473E-9039-1430F2EE33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626ABB-0C68-4213-B387-D81D14D2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9881CD-5281-4671-AC1B-B02636CC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369485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E011192-B7E4-442A-9816-03D955068A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44A40B-DC1C-4929-AE98-2A36D03B8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C85EB8-01A8-44E6-85A7-553569B3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AB7B06-D982-4E47-B133-3E7DD503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FA2471-8191-4435-8B04-C15D2B05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90253" y="6337098"/>
            <a:ext cx="2743200" cy="365125"/>
          </a:xfrm>
          <a:prstGeom prst="rect">
            <a:avLst/>
          </a:prstGeom>
        </p:spPr>
        <p:txBody>
          <a:bodyPr/>
          <a:lstStyle/>
          <a:p>
            <a:fld id="{F9450650-46D6-44E2-A3A5-7A876EE252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82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83B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607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74B4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75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57AA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9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-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2F9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9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--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9874692" y="5745192"/>
            <a:ext cx="2093021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224287" y="5745192"/>
            <a:ext cx="1299713" cy="1010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6873998"/>
          </a:xfrm>
          <a:prstGeom prst="rect">
            <a:avLst/>
          </a:prstGeom>
          <a:solidFill>
            <a:srgbClr val="109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 userDrawn="1"/>
        </p:nvCxnSpPr>
        <p:spPr>
          <a:xfrm>
            <a:off x="1299411" y="4748463"/>
            <a:ext cx="9545052" cy="0"/>
          </a:xfrm>
          <a:prstGeom prst="line">
            <a:avLst/>
          </a:prstGeom>
          <a:ln w="12700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8" y="5941959"/>
            <a:ext cx="1113597" cy="73024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406618" y="2312939"/>
            <a:ext cx="8437845" cy="169077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b="0" i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80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Titre et sous-titr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68249" y="1700463"/>
            <a:ext cx="11077104" cy="4196741"/>
          </a:xfrm>
        </p:spPr>
        <p:txBody>
          <a:bodyPr/>
          <a:lstStyle>
            <a:lvl1pPr marL="0" marR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844083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lvl2pPr>
            <a:lvl3pPr marL="1406804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74B3AC"/>
              </a:buClr>
              <a:buSzTx/>
              <a:buFont typeface=".AppleSystemUIFont" charset="-120"/>
              <a:buChar char="-"/>
              <a:tabLst/>
              <a:defRPr/>
            </a:lvl3pPr>
            <a:lvl4pPr marL="1969526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57AAB8"/>
              </a:buClr>
              <a:buSzTx/>
              <a:buFont typeface="Courier New" charset="0"/>
              <a:buChar char="o"/>
              <a:tabLst/>
              <a:defRPr/>
            </a:lvl4pPr>
            <a:lvl5pPr marL="2532248" marR="0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1092D0"/>
              </a:buClr>
              <a:buSzTx/>
              <a:buFont typeface="Wingdings" charset="2"/>
              <a:buChar char="ü"/>
              <a:tabLst/>
              <a:defRPr/>
            </a:lvl5pPr>
          </a:lstStyle>
          <a:p>
            <a:pPr marL="0" marR="0" lvl="0" indent="0" algn="l" defTabSz="1125444" rtl="0" eaLnBrk="1" fontAlgn="auto" latinLnBrk="0" hangingPunct="1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fr-FR" sz="2462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Texte</a:t>
            </a:r>
          </a:p>
          <a:p>
            <a:pPr marL="844083" marR="0" lvl="1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2215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Deuxième niveau</a:t>
            </a:r>
          </a:p>
          <a:p>
            <a:pPr marL="1406804" marR="0" lvl="2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74B3AC"/>
              </a:buClr>
              <a:buSzTx/>
              <a:buFont typeface=".AppleSystemUIFont" charset="-120"/>
              <a:buChar char="-"/>
              <a:tabLst/>
              <a:defRPr/>
            </a:pPr>
            <a:r>
              <a:rPr kumimoji="0" lang="fr-FR" sz="1969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Troisième niveau</a:t>
            </a:r>
          </a:p>
          <a:p>
            <a:pPr marL="1969526" marR="0" lvl="3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57AAB8"/>
              </a:buClr>
              <a:buSzTx/>
              <a:buFont typeface="Courier New" charset="0"/>
              <a:buChar char="o"/>
              <a:tabLst/>
              <a:defRPr/>
            </a:pPr>
            <a:r>
              <a:rPr kumimoji="0" lang="fr-FR" sz="1723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Quatrième niveau</a:t>
            </a:r>
          </a:p>
          <a:p>
            <a:pPr marL="2532248" marR="0" lvl="4" indent="-281361" algn="l" defTabSz="1125444" rtl="0" eaLnBrk="1" fontAlgn="auto" latinLnBrk="0" hangingPunct="1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rgbClr val="1092D0"/>
              </a:buClr>
              <a:buSzTx/>
              <a:buFont typeface="Wingdings" charset="2"/>
              <a:buChar char="ü"/>
              <a:tabLst/>
              <a:defRPr/>
            </a:pPr>
            <a:r>
              <a:rPr kumimoji="0" lang="fr-FR" sz="1723" b="0" i="0" u="none" strike="noStrike" kern="1200" cap="none" spc="0" normalizeH="0" baseline="0" noProof="0" dirty="0">
                <a:ln>
                  <a:noFill/>
                </a:ln>
                <a:solidFill>
                  <a:srgbClr val="51514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Cinquième niveau</a:t>
            </a:r>
            <a:endParaRPr kumimoji="0" lang="en-US" sz="1723" b="0" i="0" u="none" strike="noStrike" kern="1200" cap="none" spc="0" normalizeH="0" baseline="0" noProof="0" dirty="0">
              <a:ln>
                <a:noFill/>
              </a:ln>
              <a:solidFill>
                <a:srgbClr val="51514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Subtitle 2"/>
          <p:cNvSpPr>
            <a:spLocks noGrp="1"/>
          </p:cNvSpPr>
          <p:nvPr>
            <p:ph type="subTitle" idx="11"/>
          </p:nvPr>
        </p:nvSpPr>
        <p:spPr>
          <a:xfrm>
            <a:off x="568249" y="1051782"/>
            <a:ext cx="11054404" cy="555343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51514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62722" indent="0" algn="ctr">
              <a:buNone/>
              <a:defRPr sz="2462"/>
            </a:lvl2pPr>
            <a:lvl3pPr marL="1125444" indent="0" algn="ctr">
              <a:buNone/>
              <a:defRPr sz="2215"/>
            </a:lvl3pPr>
            <a:lvl4pPr marL="1688165" indent="0" algn="ctr">
              <a:buNone/>
              <a:defRPr sz="1969"/>
            </a:lvl4pPr>
            <a:lvl5pPr marL="2250887" indent="0" algn="ctr">
              <a:buNone/>
              <a:defRPr sz="1969"/>
            </a:lvl5pPr>
            <a:lvl6pPr marL="2813609" indent="0" algn="ctr">
              <a:buNone/>
              <a:defRPr sz="1969"/>
            </a:lvl6pPr>
            <a:lvl7pPr marL="3376331" indent="0" algn="ctr">
              <a:buNone/>
              <a:defRPr sz="1969"/>
            </a:lvl7pPr>
            <a:lvl8pPr marL="3939052" indent="0" algn="ctr">
              <a:buNone/>
              <a:defRPr sz="1969"/>
            </a:lvl8pPr>
            <a:lvl9pPr marL="4501774" indent="0" algn="ctr">
              <a:buNone/>
              <a:defRPr sz="1969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80412" cy="79081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79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hyperlink" Target="http://www.agrisudouest.com/" TargetMode="Externa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hyperlink" Target="https://www.youtube.com/user/AGRIMIPINNOVATION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3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hyperlink" Target="https://twitter.com/AgriSOI" TargetMode="Externa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hyperlink" Target="https://www.facebook.com/AgriSOI/" TargetMode="Externa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Relationship Id="rId30" Type="http://schemas.openxmlformats.org/officeDocument/2006/relationships/hyperlink" Target="http://fr.linkedin.com/company/agri-sud-ouest-innovation" TargetMode="External"/><Relationship Id="rId35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249" y="1616765"/>
            <a:ext cx="11054404" cy="4227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pic>
        <p:nvPicPr>
          <p:cNvPr id="8" name="Image 7">
            <a:hlinkClick r:id="rId26"/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05" y="6015190"/>
            <a:ext cx="1074461" cy="612495"/>
          </a:xfrm>
          <a:prstGeom prst="rect">
            <a:avLst/>
          </a:prstGeom>
        </p:spPr>
      </p:pic>
      <p:pic>
        <p:nvPicPr>
          <p:cNvPr id="9" name="Image 8">
            <a:hlinkClick r:id="rId28"/>
          </p:cNvPr>
          <p:cNvPicPr>
            <a:picLocks noChangeAspect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408" y="6269792"/>
            <a:ext cx="288000" cy="288000"/>
          </a:xfrm>
          <a:prstGeom prst="rect">
            <a:avLst/>
          </a:prstGeom>
        </p:spPr>
      </p:pic>
      <p:pic>
        <p:nvPicPr>
          <p:cNvPr id="10" name="Image 9">
            <a:hlinkClick r:id="rId30"/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881" y="6269792"/>
            <a:ext cx="288000" cy="288000"/>
          </a:xfrm>
          <a:prstGeom prst="rect">
            <a:avLst/>
          </a:prstGeom>
        </p:spPr>
      </p:pic>
      <p:pic>
        <p:nvPicPr>
          <p:cNvPr id="11" name="Image 10">
            <a:hlinkClick r:id="rId32"/>
          </p:cNvPr>
          <p:cNvPicPr>
            <a:picLocks noChangeAspect="1"/>
          </p:cNvPicPr>
          <p:nvPr userDrawn="1"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935" y="6269792"/>
            <a:ext cx="288000" cy="288000"/>
          </a:xfrm>
          <a:prstGeom prst="rect">
            <a:avLst/>
          </a:prstGeom>
        </p:spPr>
      </p:pic>
      <p:pic>
        <p:nvPicPr>
          <p:cNvPr id="12" name="Image 11">
            <a:hlinkClick r:id="rId34"/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353" y="6269792"/>
            <a:ext cx="288000" cy="288000"/>
          </a:xfrm>
          <a:prstGeom prst="rect">
            <a:avLst/>
          </a:prstGeom>
        </p:spPr>
      </p:pic>
      <p:sp>
        <p:nvSpPr>
          <p:cNvPr id="19" name="ZoneTexte 18"/>
          <p:cNvSpPr txBox="1"/>
          <p:nvPr userDrawn="1"/>
        </p:nvSpPr>
        <p:spPr>
          <a:xfrm>
            <a:off x="568249" y="1155940"/>
            <a:ext cx="11054404" cy="741871"/>
          </a:xfrm>
          <a:prstGeom prst="rect">
            <a:avLst/>
          </a:prstGeom>
        </p:spPr>
        <p:txBody>
          <a:bodyPr wrap="square" rtlCol="0">
            <a:normAutofit/>
          </a:bodyPr>
          <a:lstStyle/>
          <a:p>
            <a:endParaRPr lang="fr-FR" dirty="0"/>
          </a:p>
        </p:txBody>
      </p:sp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568249" y="365126"/>
            <a:ext cx="11054404" cy="110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1708932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84" r:id="rId11"/>
    <p:sldLayoutId id="2147483683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sldNum="0" hdr="0" dt="0"/>
  <p:txStyles>
    <p:titleStyle>
      <a:lvl1pPr algn="l" defTabSz="1125444" rtl="0" eaLnBrk="1" latinLnBrk="0" hangingPunct="1">
        <a:lnSpc>
          <a:spcPct val="90000"/>
        </a:lnSpc>
        <a:spcBef>
          <a:spcPct val="0"/>
        </a:spcBef>
        <a:buNone/>
        <a:defRPr sz="3446" b="1" kern="1200">
          <a:solidFill>
            <a:srgbClr val="51514F"/>
          </a:solidFill>
          <a:latin typeface="+mj-lt"/>
          <a:ea typeface="+mj-ea"/>
          <a:cs typeface="+mj-cs"/>
        </a:defRPr>
      </a:lvl1pPr>
    </p:titleStyle>
    <p:bodyStyle>
      <a:lvl1pPr marL="0" indent="0" algn="l" defTabSz="1125444" rtl="0" eaLnBrk="1" latinLnBrk="0" hangingPunct="1">
        <a:lnSpc>
          <a:spcPct val="90000"/>
        </a:lnSpc>
        <a:spcBef>
          <a:spcPts val="1231"/>
        </a:spcBef>
        <a:buFont typeface="Arial" panose="020B0604020202020204" pitchFamily="34" charset="0"/>
        <a:buNone/>
        <a:defRPr sz="2462" kern="1200">
          <a:solidFill>
            <a:srgbClr val="51514F"/>
          </a:solidFill>
          <a:latin typeface="+mn-lt"/>
          <a:ea typeface="+mn-ea"/>
          <a:cs typeface="+mn-cs"/>
        </a:defRPr>
      </a:lvl1pPr>
      <a:lvl2pPr marL="844083" indent="-281361" algn="l" defTabSz="1125444" rtl="0" eaLnBrk="1" latinLnBrk="0" hangingPunct="1">
        <a:lnSpc>
          <a:spcPct val="90000"/>
        </a:lnSpc>
        <a:spcBef>
          <a:spcPts val="615"/>
        </a:spcBef>
        <a:buFont typeface="Arial" panose="020B0604020202020204" pitchFamily="34" charset="0"/>
        <a:buChar char="•"/>
        <a:defRPr sz="2215" kern="1200">
          <a:solidFill>
            <a:srgbClr val="51514F"/>
          </a:solidFill>
          <a:latin typeface="+mn-lt"/>
          <a:ea typeface="+mn-ea"/>
          <a:cs typeface="+mn-cs"/>
        </a:defRPr>
      </a:lvl2pPr>
      <a:lvl3pPr marL="1406804" indent="-281361" algn="l" defTabSz="1125444" rtl="0" eaLnBrk="1" latinLnBrk="0" hangingPunct="1">
        <a:lnSpc>
          <a:spcPct val="90000"/>
        </a:lnSpc>
        <a:spcBef>
          <a:spcPts val="615"/>
        </a:spcBef>
        <a:buClr>
          <a:schemeClr val="accent3"/>
        </a:buClr>
        <a:buFont typeface=".AppleSystemUIFont" charset="-120"/>
        <a:buChar char="-"/>
        <a:defRPr sz="1969" kern="1200">
          <a:solidFill>
            <a:srgbClr val="51514F"/>
          </a:solidFill>
          <a:latin typeface="+mn-lt"/>
          <a:ea typeface="+mn-ea"/>
          <a:cs typeface="+mn-cs"/>
        </a:defRPr>
      </a:lvl3pPr>
      <a:lvl4pPr marL="1969526" indent="-281361" algn="l" defTabSz="1125444" rtl="0" eaLnBrk="1" latinLnBrk="0" hangingPunct="1">
        <a:lnSpc>
          <a:spcPct val="90000"/>
        </a:lnSpc>
        <a:spcBef>
          <a:spcPts val="615"/>
        </a:spcBef>
        <a:buClr>
          <a:schemeClr val="accent4"/>
        </a:buClr>
        <a:buFont typeface="Courier New" charset="0"/>
        <a:buChar char="o"/>
        <a:defRPr sz="1723" kern="1200">
          <a:solidFill>
            <a:srgbClr val="51514F"/>
          </a:solidFill>
          <a:latin typeface="+mn-lt"/>
          <a:ea typeface="+mn-ea"/>
          <a:cs typeface="+mn-cs"/>
        </a:defRPr>
      </a:lvl4pPr>
      <a:lvl5pPr marL="2532248" indent="-281361" algn="l" defTabSz="1125444" rtl="0" eaLnBrk="1" latinLnBrk="0" hangingPunct="1">
        <a:lnSpc>
          <a:spcPct val="90000"/>
        </a:lnSpc>
        <a:spcBef>
          <a:spcPts val="615"/>
        </a:spcBef>
        <a:buClr>
          <a:schemeClr val="accent6"/>
        </a:buClr>
        <a:buFont typeface="Wingdings" charset="2"/>
        <a:buChar char="ü"/>
        <a:defRPr sz="1723" kern="1200">
          <a:solidFill>
            <a:srgbClr val="51514F"/>
          </a:solidFill>
          <a:latin typeface="+mn-lt"/>
          <a:ea typeface="+mn-ea"/>
          <a:cs typeface="+mn-cs"/>
        </a:defRPr>
      </a:lvl5pPr>
      <a:lvl6pPr marL="3094970" indent="-281361" algn="l" defTabSz="1125444" rtl="0" eaLnBrk="1" latinLnBrk="0" hangingPunct="1">
        <a:lnSpc>
          <a:spcPct val="90000"/>
        </a:lnSpc>
        <a:spcBef>
          <a:spcPts val="615"/>
        </a:spcBef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6pPr>
      <a:lvl7pPr marL="3657691" indent="-281361" algn="l" defTabSz="1125444" rtl="0" eaLnBrk="1" latinLnBrk="0" hangingPunct="1">
        <a:lnSpc>
          <a:spcPct val="90000"/>
        </a:lnSpc>
        <a:spcBef>
          <a:spcPts val="615"/>
        </a:spcBef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7pPr>
      <a:lvl8pPr marL="4220413" indent="-281361" algn="l" defTabSz="1125444" rtl="0" eaLnBrk="1" latinLnBrk="0" hangingPunct="1">
        <a:lnSpc>
          <a:spcPct val="90000"/>
        </a:lnSpc>
        <a:spcBef>
          <a:spcPts val="615"/>
        </a:spcBef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8pPr>
      <a:lvl9pPr marL="4783135" indent="-281361" algn="l" defTabSz="1125444" rtl="0" eaLnBrk="1" latinLnBrk="0" hangingPunct="1">
        <a:lnSpc>
          <a:spcPct val="90000"/>
        </a:lnSpc>
        <a:spcBef>
          <a:spcPts val="615"/>
        </a:spcBef>
        <a:buFont typeface="Arial" panose="020B0604020202020204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1pPr>
      <a:lvl2pPr marL="56272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2pPr>
      <a:lvl3pPr marL="112544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688165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4pPr>
      <a:lvl5pPr marL="2250887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5pPr>
      <a:lvl6pPr marL="2813609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6pPr>
      <a:lvl7pPr marL="3376331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7pPr>
      <a:lvl8pPr marL="3939052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8pPr>
      <a:lvl9pPr marL="4501774" algn="l" defTabSz="1125444" rtl="0" eaLnBrk="1" latinLnBrk="0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35D55AB-E522-4593-9BAF-225C599A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878824A-B9F9-49A5-8EFC-670E0EA2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950761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Accédez en temps réel à un pronostic précis de l’état de santé de vos équipements et de leur durée de vis résiduelle pour réaliser votre maintenance au meilleur moment.">
            <a:extLst>
              <a:ext uri="{FF2B5EF4-FFF2-40B4-BE49-F238E27FC236}">
                <a16:creationId xmlns:a16="http://schemas.microsoft.com/office/drawing/2014/main" id="{AA172074-A5D0-4FFE-AE81-F8A455E3DAB1}"/>
              </a:ext>
            </a:extLst>
          </p:cNvPr>
          <p:cNvSpPr txBox="1"/>
          <p:nvPr/>
        </p:nvSpPr>
        <p:spPr>
          <a:xfrm>
            <a:off x="252000" y="1512000"/>
            <a:ext cx="10767725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2311" rIns="32311" anchor="t" anchorCtr="0">
            <a:spAutoFit/>
          </a:bodyPr>
          <a:lstStyle>
            <a:lvl1pPr defTabSz="457200">
              <a:defRPr sz="13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Prognostics and Health Management</a:t>
            </a:r>
          </a:p>
          <a:p>
            <a:r>
              <a:rPr lang="en-US" sz="2000" dirty="0">
                <a:solidFill>
                  <a:schemeClr val="bg1"/>
                </a:solidFill>
              </a:rPr>
              <a:t>Our own methodology and algorithms for prognostics of failures</a:t>
            </a:r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BAE933BF-B327-4161-8858-C9B7D9B4B67B}"/>
              </a:ext>
            </a:extLst>
          </p:cNvPr>
          <p:cNvGrpSpPr/>
          <p:nvPr/>
        </p:nvGrpSpPr>
        <p:grpSpPr>
          <a:xfrm>
            <a:off x="1174090" y="1349196"/>
            <a:ext cx="9747213" cy="3431921"/>
            <a:chOff x="1254768" y="3065157"/>
            <a:chExt cx="9747213" cy="343192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49C256A-3180-4177-A42B-B3514E8CEE65}"/>
                </a:ext>
              </a:extLst>
            </p:cNvPr>
            <p:cNvSpPr/>
            <p:nvPr/>
          </p:nvSpPr>
          <p:spPr>
            <a:xfrm>
              <a:off x="1254769" y="3492591"/>
              <a:ext cx="9747212" cy="625776"/>
            </a:xfrm>
            <a:prstGeom prst="rect">
              <a:avLst/>
            </a:prstGeom>
            <a:solidFill>
              <a:srgbClr val="27B7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495C023-BCC1-430A-838D-90366993305A}"/>
                </a:ext>
              </a:extLst>
            </p:cNvPr>
            <p:cNvSpPr/>
            <p:nvPr/>
          </p:nvSpPr>
          <p:spPr>
            <a:xfrm>
              <a:off x="1254768" y="4015384"/>
              <a:ext cx="9747213" cy="45719"/>
            </a:xfrm>
            <a:prstGeom prst="rect">
              <a:avLst/>
            </a:prstGeom>
            <a:solidFill>
              <a:srgbClr val="104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7932A208-8CAE-48D2-A719-97783C0DDA47}"/>
                </a:ext>
              </a:extLst>
            </p:cNvPr>
            <p:cNvCxnSpPr>
              <a:cxnSpLocks/>
            </p:cNvCxnSpPr>
            <p:nvPr/>
          </p:nvCxnSpPr>
          <p:spPr>
            <a:xfrm>
              <a:off x="3757368" y="3820659"/>
              <a:ext cx="1224000" cy="0"/>
            </a:xfrm>
            <a:prstGeom prst="straightConnector1">
              <a:avLst/>
            </a:prstGeom>
            <a:ln w="38100" cap="rnd">
              <a:solidFill>
                <a:srgbClr val="082947"/>
              </a:solidFill>
              <a:prstDash val="sysDot"/>
              <a:round/>
              <a:headEnd type="none" w="med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94367F9D-84DB-4821-AB44-D00CE0F91CA4}"/>
                </a:ext>
              </a:extLst>
            </p:cNvPr>
            <p:cNvCxnSpPr>
              <a:cxnSpLocks/>
            </p:cNvCxnSpPr>
            <p:nvPr/>
          </p:nvCxnSpPr>
          <p:spPr>
            <a:xfrm>
              <a:off x="7176000" y="3820659"/>
              <a:ext cx="1224000" cy="0"/>
            </a:xfrm>
            <a:prstGeom prst="straightConnector1">
              <a:avLst/>
            </a:prstGeom>
            <a:ln w="38100" cap="rnd">
              <a:solidFill>
                <a:srgbClr val="082947"/>
              </a:solidFill>
              <a:prstDash val="sysDot"/>
              <a:round/>
              <a:headEnd type="none" w="med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e 44">
              <a:extLst>
                <a:ext uri="{FF2B5EF4-FFF2-40B4-BE49-F238E27FC236}">
                  <a16:creationId xmlns:a16="http://schemas.microsoft.com/office/drawing/2014/main" id="{AE83C9B1-E9CC-4910-B017-B1A7DBFD58BD}"/>
                </a:ext>
              </a:extLst>
            </p:cNvPr>
            <p:cNvGrpSpPr/>
            <p:nvPr/>
          </p:nvGrpSpPr>
          <p:grpSpPr>
            <a:xfrm>
              <a:off x="1352048" y="4269552"/>
              <a:ext cx="2859140" cy="2227526"/>
              <a:chOff x="1410416" y="4269552"/>
              <a:chExt cx="2859140" cy="2227526"/>
            </a:xfrm>
          </p:grpSpPr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9F212797-9D34-48B9-A7EC-8EFD9F32C23F}"/>
                  </a:ext>
                </a:extLst>
              </p:cNvPr>
              <p:cNvGrpSpPr/>
              <p:nvPr/>
            </p:nvGrpSpPr>
            <p:grpSpPr>
              <a:xfrm>
                <a:off x="1410416" y="5957078"/>
                <a:ext cx="2736000" cy="540000"/>
                <a:chOff x="1410416" y="6093270"/>
                <a:chExt cx="2736000" cy="540000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43D980D-AA0D-4508-982B-A827162304F2}"/>
                    </a:ext>
                  </a:extLst>
                </p:cNvPr>
                <p:cNvSpPr/>
                <p:nvPr/>
              </p:nvSpPr>
              <p:spPr>
                <a:xfrm>
                  <a:off x="1410416" y="6093270"/>
                  <a:ext cx="2736000" cy="540000"/>
                </a:xfrm>
                <a:prstGeom prst="rect">
                  <a:avLst/>
                </a:prstGeom>
                <a:solidFill>
                  <a:schemeClr val="bg1">
                    <a:lumMod val="75000"/>
                    <a:alpha val="69804"/>
                  </a:schemeClr>
                </a:solidFill>
                <a:ln>
                  <a:noFill/>
                </a:ln>
                <a:effectLst>
                  <a:softEdge rad="508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1" name="ZoneTexte 50">
                  <a:extLst>
                    <a:ext uri="{FF2B5EF4-FFF2-40B4-BE49-F238E27FC236}">
                      <a16:creationId xmlns:a16="http://schemas.microsoft.com/office/drawing/2014/main" id="{03C747F9-C043-4409-A8BE-4868A336848E}"/>
                    </a:ext>
                  </a:extLst>
                </p:cNvPr>
                <p:cNvSpPr txBox="1"/>
                <p:nvPr/>
              </p:nvSpPr>
              <p:spPr>
                <a:xfrm>
                  <a:off x="1464416" y="6217076"/>
                  <a:ext cx="2628000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fr-FR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Données</a:t>
                  </a:r>
                  <a:r>
                    <a:rPr lang="en-US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 </a:t>
                  </a:r>
                  <a:r>
                    <a:rPr lang="fr-FR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contextualisées</a:t>
                  </a:r>
                </a:p>
              </p:txBody>
            </p:sp>
          </p:grp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DD5C7E08-15E0-40A6-9CD0-6DDD48F68ABB}"/>
                  </a:ext>
                </a:extLst>
              </p:cNvPr>
              <p:cNvGrpSpPr/>
              <p:nvPr/>
            </p:nvGrpSpPr>
            <p:grpSpPr>
              <a:xfrm>
                <a:off x="1410416" y="4269552"/>
                <a:ext cx="2859140" cy="1516979"/>
                <a:chOff x="1830455" y="4269552"/>
                <a:chExt cx="2859140" cy="1516979"/>
              </a:xfrm>
            </p:grpSpPr>
            <p:sp>
              <p:nvSpPr>
                <p:cNvPr id="4" name="ZoneTexte 3">
                  <a:extLst>
                    <a:ext uri="{FF2B5EF4-FFF2-40B4-BE49-F238E27FC236}">
                      <a16:creationId xmlns:a16="http://schemas.microsoft.com/office/drawing/2014/main" id="{155014A7-AB23-4E0A-B4C9-B1408BD22452}"/>
                    </a:ext>
                  </a:extLst>
                </p:cNvPr>
                <p:cNvSpPr txBox="1"/>
                <p:nvPr/>
              </p:nvSpPr>
              <p:spPr>
                <a:xfrm>
                  <a:off x="2187016" y="5017090"/>
                  <a:ext cx="2502579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>
                    <a:spcBef>
                      <a:spcPts val="600"/>
                    </a:spcBef>
                  </a:pPr>
                  <a:r>
                    <a:rPr lang="fr-FR" sz="1300" b="1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Recueil des grandeurs</a:t>
                  </a:r>
                </a:p>
                <a:p>
                  <a:pPr algn="just">
                    <a:spcBef>
                      <a:spcPts val="600"/>
                    </a:spcBef>
                  </a:pPr>
                  <a:r>
                    <a:rPr lang="fr-FR" sz="1300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liées à l’activité des équipements (vibration, température, etc.)</a:t>
                  </a:r>
                </a:p>
              </p:txBody>
            </p:sp>
            <p:sp>
              <p:nvSpPr>
                <p:cNvPr id="30" name="1">
                  <a:extLst>
                    <a:ext uri="{FF2B5EF4-FFF2-40B4-BE49-F238E27FC236}">
                      <a16:creationId xmlns:a16="http://schemas.microsoft.com/office/drawing/2014/main" id="{1D08550A-35A8-4C45-B038-D3F56EE22357}"/>
                    </a:ext>
                  </a:extLst>
                </p:cNvPr>
                <p:cNvSpPr txBox="1"/>
                <p:nvPr/>
              </p:nvSpPr>
              <p:spPr>
                <a:xfrm>
                  <a:off x="1830455" y="4269552"/>
                  <a:ext cx="540000" cy="78483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4500" dirty="0">
                      <a:solidFill>
                        <a:srgbClr val="082947"/>
                      </a:solidFill>
                    </a:rPr>
                    <a:t>1</a:t>
                  </a:r>
                  <a:endParaRPr sz="4500" dirty="0">
                    <a:solidFill>
                      <a:srgbClr val="082947"/>
                    </a:solidFill>
                  </a:endParaRPr>
                </a:p>
              </p:txBody>
            </p:sp>
            <p:sp>
              <p:nvSpPr>
                <p:cNvPr id="31" name="1">
                  <a:extLst>
                    <a:ext uri="{FF2B5EF4-FFF2-40B4-BE49-F238E27FC236}">
                      <a16:creationId xmlns:a16="http://schemas.microsoft.com/office/drawing/2014/main" id="{4AF6BE10-0D27-4ECA-BEA2-9EE5A2DD43E3}"/>
                    </a:ext>
                  </a:extLst>
                </p:cNvPr>
                <p:cNvSpPr txBox="1"/>
                <p:nvPr/>
              </p:nvSpPr>
              <p:spPr>
                <a:xfrm>
                  <a:off x="2187016" y="4411392"/>
                  <a:ext cx="1908000" cy="52322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1400" dirty="0">
                      <a:solidFill>
                        <a:srgbClr val="082947"/>
                      </a:solidFill>
                    </a:rPr>
                    <a:t>Collecte de données en temps réel</a:t>
                  </a:r>
                  <a:endParaRPr sz="1400" dirty="0">
                    <a:solidFill>
                      <a:srgbClr val="082947"/>
                    </a:solidFill>
                  </a:endParaRPr>
                </a:p>
              </p:txBody>
            </p:sp>
          </p:grpSp>
        </p:grpSp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ED2DC4BC-30F1-4988-8ACA-F8C793DA3089}"/>
                </a:ext>
              </a:extLst>
            </p:cNvPr>
            <p:cNvGrpSpPr/>
            <p:nvPr/>
          </p:nvGrpSpPr>
          <p:grpSpPr>
            <a:xfrm>
              <a:off x="8096984" y="4269552"/>
              <a:ext cx="2736000" cy="2227526"/>
              <a:chOff x="8096984" y="4269552"/>
              <a:chExt cx="2736000" cy="2227526"/>
            </a:xfrm>
          </p:grpSpPr>
          <p:grpSp>
            <p:nvGrpSpPr>
              <p:cNvPr id="18" name="Groupe 17">
                <a:extLst>
                  <a:ext uri="{FF2B5EF4-FFF2-40B4-BE49-F238E27FC236}">
                    <a16:creationId xmlns:a16="http://schemas.microsoft.com/office/drawing/2014/main" id="{C42DD0BE-79FD-4DB8-A99C-73FF6CDA321C}"/>
                  </a:ext>
                </a:extLst>
              </p:cNvPr>
              <p:cNvGrpSpPr/>
              <p:nvPr/>
            </p:nvGrpSpPr>
            <p:grpSpPr>
              <a:xfrm>
                <a:off x="8096984" y="5957078"/>
                <a:ext cx="2736000" cy="540000"/>
                <a:chOff x="8130195" y="6093270"/>
                <a:chExt cx="2736000" cy="540000"/>
              </a:xfrm>
            </p:grpSpPr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C23584D0-6716-4388-A3AF-85E0C68255F7}"/>
                    </a:ext>
                  </a:extLst>
                </p:cNvPr>
                <p:cNvSpPr/>
                <p:nvPr/>
              </p:nvSpPr>
              <p:spPr>
                <a:xfrm>
                  <a:off x="8130195" y="6093270"/>
                  <a:ext cx="2736000" cy="540000"/>
                </a:xfrm>
                <a:prstGeom prst="rect">
                  <a:avLst/>
                </a:prstGeom>
                <a:solidFill>
                  <a:schemeClr val="bg1">
                    <a:lumMod val="75000"/>
                    <a:alpha val="69804"/>
                  </a:schemeClr>
                </a:solidFill>
                <a:ln>
                  <a:noFill/>
                </a:ln>
                <a:effectLst>
                  <a:softEdge rad="508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3" name="ZoneTexte 52">
                  <a:extLst>
                    <a:ext uri="{FF2B5EF4-FFF2-40B4-BE49-F238E27FC236}">
                      <a16:creationId xmlns:a16="http://schemas.microsoft.com/office/drawing/2014/main" id="{CBB48254-2607-4762-AFDC-D99198DD9CE3}"/>
                    </a:ext>
                  </a:extLst>
                </p:cNvPr>
                <p:cNvSpPr txBox="1"/>
                <p:nvPr/>
              </p:nvSpPr>
              <p:spPr>
                <a:xfrm>
                  <a:off x="8184195" y="6217076"/>
                  <a:ext cx="2628000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fr-FR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Décisions motivées et maîtrisées</a:t>
                  </a:r>
                  <a:endParaRPr lang="fr-FR" sz="1300" i="1" dirty="0">
                    <a:solidFill>
                      <a:srgbClr val="082947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endParaRPr>
                </a:p>
              </p:txBody>
            </p: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3622B533-84C3-43B8-B7AF-6ED9A8CAB6E7}"/>
                  </a:ext>
                </a:extLst>
              </p:cNvPr>
              <p:cNvGrpSpPr/>
              <p:nvPr/>
            </p:nvGrpSpPr>
            <p:grpSpPr>
              <a:xfrm>
                <a:off x="8096984" y="4269552"/>
                <a:ext cx="2715206" cy="1516979"/>
                <a:chOff x="8096984" y="4269552"/>
                <a:chExt cx="2715206" cy="1516979"/>
              </a:xfrm>
            </p:grpSpPr>
            <p:sp>
              <p:nvSpPr>
                <p:cNvPr id="48" name="ZoneTexte 47">
                  <a:extLst>
                    <a:ext uri="{FF2B5EF4-FFF2-40B4-BE49-F238E27FC236}">
                      <a16:creationId xmlns:a16="http://schemas.microsoft.com/office/drawing/2014/main" id="{7DE50E0D-6220-43D4-96DA-E42DA1AF8D96}"/>
                    </a:ext>
                  </a:extLst>
                </p:cNvPr>
                <p:cNvSpPr txBox="1"/>
                <p:nvPr/>
              </p:nvSpPr>
              <p:spPr>
                <a:xfrm>
                  <a:off x="8453545" y="5017090"/>
                  <a:ext cx="2358645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>
                    <a:spcBef>
                      <a:spcPts val="600"/>
                    </a:spcBef>
                  </a:pPr>
                  <a:r>
                    <a:rPr lang="fr-FR" sz="1300" b="1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Etat de santé et pronostic</a:t>
                  </a:r>
                </a:p>
                <a:p>
                  <a:pPr algn="just">
                    <a:spcBef>
                      <a:spcPts val="600"/>
                    </a:spcBef>
                  </a:pPr>
                  <a:r>
                    <a:rPr lang="fr-FR" sz="1300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de la durée de vie résiduelle, et adaptation de la maintenance</a:t>
                  </a:r>
                  <a:endParaRPr lang="en-US" sz="1300" dirty="0">
                    <a:latin typeface="Source Sans Pro" panose="020B0503030403020204" pitchFamily="34" charset="0"/>
                    <a:ea typeface="Source Sans Pro" panose="020B0503030403020204" pitchFamily="34" charset="0"/>
                  </a:endParaRPr>
                </a:p>
              </p:txBody>
            </p:sp>
            <p:sp>
              <p:nvSpPr>
                <p:cNvPr id="32" name="1">
                  <a:extLst>
                    <a:ext uri="{FF2B5EF4-FFF2-40B4-BE49-F238E27FC236}">
                      <a16:creationId xmlns:a16="http://schemas.microsoft.com/office/drawing/2014/main" id="{5D13241C-F561-4C2E-8C65-97FC83350471}"/>
                    </a:ext>
                  </a:extLst>
                </p:cNvPr>
                <p:cNvSpPr txBox="1"/>
                <p:nvPr/>
              </p:nvSpPr>
              <p:spPr>
                <a:xfrm>
                  <a:off x="8096984" y="4269552"/>
                  <a:ext cx="540000" cy="78483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4500" dirty="0">
                      <a:solidFill>
                        <a:srgbClr val="082947"/>
                      </a:solidFill>
                    </a:rPr>
                    <a:t>3</a:t>
                  </a:r>
                  <a:endParaRPr sz="4500" dirty="0">
                    <a:solidFill>
                      <a:srgbClr val="082947"/>
                    </a:solidFill>
                  </a:endParaRPr>
                </a:p>
              </p:txBody>
            </p:sp>
            <p:sp>
              <p:nvSpPr>
                <p:cNvPr id="33" name="1">
                  <a:extLst>
                    <a:ext uri="{FF2B5EF4-FFF2-40B4-BE49-F238E27FC236}">
                      <a16:creationId xmlns:a16="http://schemas.microsoft.com/office/drawing/2014/main" id="{3289EDA9-67E3-4666-95BC-5A65D04A0D2D}"/>
                    </a:ext>
                  </a:extLst>
                </p:cNvPr>
                <p:cNvSpPr txBox="1"/>
                <p:nvPr/>
              </p:nvSpPr>
              <p:spPr>
                <a:xfrm>
                  <a:off x="8453545" y="4411392"/>
                  <a:ext cx="1908000" cy="52322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1400" dirty="0">
                      <a:solidFill>
                        <a:srgbClr val="082947"/>
                      </a:solidFill>
                    </a:rPr>
                    <a:t>Indicateurs, stratégie et décision</a:t>
                  </a:r>
                  <a:endParaRPr sz="1400" dirty="0">
                    <a:solidFill>
                      <a:srgbClr val="082947"/>
                    </a:solidFill>
                  </a:endParaRPr>
                </a:p>
              </p:txBody>
            </p:sp>
          </p:grpSp>
        </p:grp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8D394A0E-5487-4E2C-AF87-3792CDDDB8EF}"/>
                </a:ext>
              </a:extLst>
            </p:cNvPr>
            <p:cNvGrpSpPr/>
            <p:nvPr/>
          </p:nvGrpSpPr>
          <p:grpSpPr>
            <a:xfrm>
              <a:off x="4758105" y="4269552"/>
              <a:ext cx="2736000" cy="2227526"/>
              <a:chOff x="4758105" y="4269552"/>
              <a:chExt cx="2736000" cy="2227526"/>
            </a:xfrm>
          </p:grpSpPr>
          <p:grpSp>
            <p:nvGrpSpPr>
              <p:cNvPr id="17" name="Groupe 16">
                <a:extLst>
                  <a:ext uri="{FF2B5EF4-FFF2-40B4-BE49-F238E27FC236}">
                    <a16:creationId xmlns:a16="http://schemas.microsoft.com/office/drawing/2014/main" id="{87AB39D6-A715-4134-A961-3CD80687C805}"/>
                  </a:ext>
                </a:extLst>
              </p:cNvPr>
              <p:cNvGrpSpPr/>
              <p:nvPr/>
            </p:nvGrpSpPr>
            <p:grpSpPr>
              <a:xfrm>
                <a:off x="4758105" y="5957078"/>
                <a:ext cx="2736000" cy="540000"/>
                <a:chOff x="4758105" y="6093270"/>
                <a:chExt cx="2736000" cy="540000"/>
              </a:xfrm>
            </p:grpSpPr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8E1BB2E6-D84F-45EA-9D23-99327E493555}"/>
                    </a:ext>
                  </a:extLst>
                </p:cNvPr>
                <p:cNvSpPr/>
                <p:nvPr/>
              </p:nvSpPr>
              <p:spPr>
                <a:xfrm>
                  <a:off x="4758105" y="6093270"/>
                  <a:ext cx="2736000" cy="540000"/>
                </a:xfrm>
                <a:prstGeom prst="rect">
                  <a:avLst/>
                </a:prstGeom>
                <a:solidFill>
                  <a:schemeClr val="bg1">
                    <a:lumMod val="75000"/>
                    <a:alpha val="69804"/>
                  </a:schemeClr>
                </a:solidFill>
                <a:ln>
                  <a:noFill/>
                </a:ln>
                <a:effectLst>
                  <a:softEdge rad="508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52" name="ZoneTexte 51">
                  <a:extLst>
                    <a:ext uri="{FF2B5EF4-FFF2-40B4-BE49-F238E27FC236}">
                      <a16:creationId xmlns:a16="http://schemas.microsoft.com/office/drawing/2014/main" id="{F9E32CF9-048B-4ED5-BE32-3E21B3A8253B}"/>
                    </a:ext>
                  </a:extLst>
                </p:cNvPr>
                <p:cNvSpPr txBox="1"/>
                <p:nvPr/>
              </p:nvSpPr>
              <p:spPr>
                <a:xfrm>
                  <a:off x="4812105" y="6217076"/>
                  <a:ext cx="2628000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Performances </a:t>
                  </a:r>
                  <a:r>
                    <a:rPr lang="fr-FR" sz="1300" b="1" i="1" dirty="0">
                      <a:solidFill>
                        <a:srgbClr val="082947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croissantes</a:t>
                  </a:r>
                  <a:endParaRPr lang="fr-FR" sz="1300" i="1" dirty="0">
                    <a:solidFill>
                      <a:srgbClr val="082947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endParaRPr>
                </a:p>
              </p:txBody>
            </p:sp>
          </p:grpSp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BC79313A-F2BD-4322-9FF9-BEB5DE12AB22}"/>
                  </a:ext>
                </a:extLst>
              </p:cNvPr>
              <p:cNvGrpSpPr/>
              <p:nvPr/>
            </p:nvGrpSpPr>
            <p:grpSpPr>
              <a:xfrm>
                <a:off x="4758105" y="4269552"/>
                <a:ext cx="2624561" cy="1717034"/>
                <a:chOff x="4963719" y="4269552"/>
                <a:chExt cx="2624561" cy="1717034"/>
              </a:xfrm>
            </p:grpSpPr>
            <p:sp>
              <p:nvSpPr>
                <p:cNvPr id="47" name="ZoneTexte 46">
                  <a:extLst>
                    <a:ext uri="{FF2B5EF4-FFF2-40B4-BE49-F238E27FC236}">
                      <a16:creationId xmlns:a16="http://schemas.microsoft.com/office/drawing/2014/main" id="{1958107C-2046-46C6-A53A-54714B32B1FD}"/>
                    </a:ext>
                  </a:extLst>
                </p:cNvPr>
                <p:cNvSpPr txBox="1"/>
                <p:nvPr/>
              </p:nvSpPr>
              <p:spPr>
                <a:xfrm>
                  <a:off x="5320280" y="5017090"/>
                  <a:ext cx="2268000" cy="9694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>
                    <a:spcBef>
                      <a:spcPts val="600"/>
                    </a:spcBef>
                  </a:pPr>
                  <a:r>
                    <a:rPr lang="fr-FR" sz="1300" b="1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Apprentissage et estimation</a:t>
                  </a:r>
                </a:p>
                <a:p>
                  <a:pPr algn="just">
                    <a:spcBef>
                      <a:spcPts val="600"/>
                    </a:spcBef>
                  </a:pPr>
                  <a:r>
                    <a:rPr lang="fr-FR" sz="1300" dirty="0">
                      <a:latin typeface="Source Sans Pro" panose="020B0503030403020204" pitchFamily="34" charset="0"/>
                      <a:ea typeface="Source Sans Pro" panose="020B0503030403020204" pitchFamily="34" charset="0"/>
                    </a:rPr>
                    <a:t>continus de l’état de santé par nos algorithmes dédiés</a:t>
                  </a:r>
                  <a:endParaRPr lang="en-US" sz="1300" dirty="0">
                    <a:latin typeface="Source Sans Pro" panose="020B0503030403020204" pitchFamily="34" charset="0"/>
                    <a:ea typeface="Source Sans Pro" panose="020B0503030403020204" pitchFamily="34" charset="0"/>
                  </a:endParaRPr>
                </a:p>
              </p:txBody>
            </p:sp>
            <p:sp>
              <p:nvSpPr>
                <p:cNvPr id="34" name="1">
                  <a:extLst>
                    <a:ext uri="{FF2B5EF4-FFF2-40B4-BE49-F238E27FC236}">
                      <a16:creationId xmlns:a16="http://schemas.microsoft.com/office/drawing/2014/main" id="{FCD651E0-B11C-47CC-846D-9820C34C0106}"/>
                    </a:ext>
                  </a:extLst>
                </p:cNvPr>
                <p:cNvSpPr txBox="1"/>
                <p:nvPr/>
              </p:nvSpPr>
              <p:spPr>
                <a:xfrm>
                  <a:off x="4963719" y="4269552"/>
                  <a:ext cx="540000" cy="78483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4500" dirty="0">
                      <a:solidFill>
                        <a:srgbClr val="082947"/>
                      </a:solidFill>
                    </a:rPr>
                    <a:t>2</a:t>
                  </a:r>
                  <a:endParaRPr sz="4500" dirty="0">
                    <a:solidFill>
                      <a:srgbClr val="082947"/>
                    </a:solidFill>
                  </a:endParaRPr>
                </a:p>
              </p:txBody>
            </p:sp>
            <p:sp>
              <p:nvSpPr>
                <p:cNvPr id="35" name="1">
                  <a:extLst>
                    <a:ext uri="{FF2B5EF4-FFF2-40B4-BE49-F238E27FC236}">
                      <a16:creationId xmlns:a16="http://schemas.microsoft.com/office/drawing/2014/main" id="{8955FC40-4020-4FEA-BE52-1CDB85ED53FA}"/>
                    </a:ext>
                  </a:extLst>
                </p:cNvPr>
                <p:cNvSpPr txBox="1"/>
                <p:nvPr/>
              </p:nvSpPr>
              <p:spPr>
                <a:xfrm>
                  <a:off x="5320280" y="4411392"/>
                  <a:ext cx="1908000" cy="523220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2311" rIns="32311" anchor="t" anchorCtr="0">
                  <a:spAutoFit/>
                </a:bodyPr>
                <a:lstStyle>
                  <a:lvl1pPr defTabSz="457200">
                    <a:defRPr sz="14000" b="1">
                      <a:solidFill>
                        <a:srgbClr val="DDDFE4">
                          <a:alpha val="87408"/>
                        </a:srgbClr>
                      </a:solidFill>
                      <a:latin typeface="Source Sans Pro"/>
                      <a:ea typeface="Source Sans Pro"/>
                      <a:cs typeface="Source Sans Pro"/>
                      <a:sym typeface="Source Sans Pro"/>
                    </a:defRPr>
                  </a:lvl1pPr>
                </a:lstStyle>
                <a:p>
                  <a:r>
                    <a:rPr lang="fr-FR" sz="1400" dirty="0">
                      <a:solidFill>
                        <a:srgbClr val="082947"/>
                      </a:solidFill>
                    </a:rPr>
                    <a:t>Analyse &amp;</a:t>
                  </a:r>
                </a:p>
                <a:p>
                  <a:r>
                    <a:rPr lang="fr-FR" sz="1400" dirty="0">
                      <a:solidFill>
                        <a:srgbClr val="082947"/>
                      </a:solidFill>
                    </a:rPr>
                    <a:t>Machine Learning</a:t>
                  </a:r>
                  <a:endParaRPr sz="1400" dirty="0">
                    <a:solidFill>
                      <a:srgbClr val="082947"/>
                    </a:solidFill>
                  </a:endParaRPr>
                </a:p>
              </p:txBody>
            </p:sp>
          </p:grpSp>
        </p:grpSp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F94D271F-AAE4-4843-88D4-9634667BA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7261" y="3065157"/>
              <a:ext cx="1071001" cy="1008000"/>
            </a:xfrm>
            <a:prstGeom prst="rect">
              <a:avLst/>
            </a:prstGeom>
          </p:spPr>
        </p:pic>
        <p:pic>
          <p:nvPicPr>
            <p:cNvPr id="38" name="Image 37">
              <a:extLst>
                <a:ext uri="{FF2B5EF4-FFF2-40B4-BE49-F238E27FC236}">
                  <a16:creationId xmlns:a16="http://schemas.microsoft.com/office/drawing/2014/main" id="{A2023BCE-D455-4251-9404-3E43EF6AF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32639" y="3065157"/>
              <a:ext cx="1071001" cy="1008000"/>
            </a:xfrm>
            <a:prstGeom prst="rect">
              <a:avLst/>
            </a:prstGeom>
          </p:spPr>
        </p:pic>
        <p:pic>
          <p:nvPicPr>
            <p:cNvPr id="39" name="Image 38" descr="dataprocessing.png">
              <a:extLst>
                <a:ext uri="{FF2B5EF4-FFF2-40B4-BE49-F238E27FC236}">
                  <a16:creationId xmlns:a16="http://schemas.microsoft.com/office/drawing/2014/main" id="{1647E3AD-AF6E-4CB4-9312-9C1685E8EA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602" b="12603"/>
            <a:stretch/>
          </p:blipFill>
          <p:spPr>
            <a:xfrm>
              <a:off x="5388423" y="3065157"/>
              <a:ext cx="1415154" cy="100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8413764"/>
      </p:ext>
    </p:extLst>
  </p:cSld>
  <p:clrMapOvr>
    <a:masterClrMapping/>
  </p:clrMapOvr>
</p:sld>
</file>

<file path=ppt/theme/theme1.xml><?xml version="1.0" encoding="utf-8"?>
<a:theme xmlns:a="http://schemas.openxmlformats.org/drawingml/2006/main" name="1_Thème Office">
  <a:themeElements>
    <a:clrScheme name="AgriSudOuest 1">
      <a:dk1>
        <a:srgbClr val="575757"/>
      </a:dk1>
      <a:lt1>
        <a:srgbClr val="FEFFFF"/>
      </a:lt1>
      <a:dk2>
        <a:srgbClr val="575757"/>
      </a:dk2>
      <a:lt2>
        <a:srgbClr val="FEFFFF"/>
      </a:lt2>
      <a:accent1>
        <a:srgbClr val="A1C745"/>
      </a:accent1>
      <a:accent2>
        <a:srgbClr val="95C161"/>
      </a:accent2>
      <a:accent3>
        <a:srgbClr val="74B3AC"/>
      </a:accent3>
      <a:accent4>
        <a:srgbClr val="57AAB8"/>
      </a:accent4>
      <a:accent5>
        <a:srgbClr val="2F9CC5"/>
      </a:accent5>
      <a:accent6>
        <a:srgbClr val="1092D0"/>
      </a:accent6>
      <a:hlink>
        <a:srgbClr val="74B3AC"/>
      </a:hlink>
      <a:folHlink>
        <a:srgbClr val="74B3A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>
        <a:norm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2" id="{93213AEB-CC2A-1447-9B08-8533F9B9AF2F}" vid="{5533019C-A47E-A943-813E-58C56A6AF3C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MODELE PPT</Template>
  <TotalTime>0</TotalTime>
  <Words>83</Words>
  <Application>Microsoft Office PowerPoint</Application>
  <PresentationFormat>Grand écran</PresentationFormat>
  <Paragraphs>18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</vt:i4>
      </vt:variant>
    </vt:vector>
  </HeadingPairs>
  <TitlesOfParts>
    <vt:vector size="12" baseType="lpstr">
      <vt:lpstr>.AppleSystemUIFont</vt:lpstr>
      <vt:lpstr>Arial</vt:lpstr>
      <vt:lpstr>Calibri</vt:lpstr>
      <vt:lpstr>Calibri Light</vt:lpstr>
      <vt:lpstr>Courier New</vt:lpstr>
      <vt:lpstr>Helvetica Neue Medium</vt:lpstr>
      <vt:lpstr>Source Sans Pro</vt:lpstr>
      <vt:lpstr>Wingdings</vt:lpstr>
      <vt:lpstr>Wingdings 3</vt:lpstr>
      <vt:lpstr>1_Thème Office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 Sud-Ouest Innovation</dc:title>
  <dc:creator>dominique FAVEUR</dc:creator>
  <cp:lastModifiedBy>Kipers Industries</cp:lastModifiedBy>
  <cp:revision>188</cp:revision>
  <cp:lastPrinted>2019-01-21T17:34:27Z</cp:lastPrinted>
  <dcterms:created xsi:type="dcterms:W3CDTF">2017-08-31T12:04:09Z</dcterms:created>
  <dcterms:modified xsi:type="dcterms:W3CDTF">2019-05-10T10:13:21Z</dcterms:modified>
</cp:coreProperties>
</file>

<file path=docProps/thumbnail.jpeg>
</file>